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9" r:id="rId3"/>
    <p:sldId id="302" r:id="rId4"/>
    <p:sldId id="303" r:id="rId5"/>
    <p:sldId id="261" r:id="rId6"/>
    <p:sldId id="262" r:id="rId7"/>
    <p:sldId id="263" r:id="rId8"/>
    <p:sldId id="264" r:id="rId9"/>
    <p:sldId id="265" r:id="rId10"/>
    <p:sldId id="266" r:id="rId11"/>
    <p:sldId id="304" r:id="rId12"/>
    <p:sldId id="267" r:id="rId13"/>
    <p:sldId id="306" r:id="rId14"/>
    <p:sldId id="322" r:id="rId15"/>
    <p:sldId id="305" r:id="rId16"/>
    <p:sldId id="269" r:id="rId17"/>
    <p:sldId id="308" r:id="rId18"/>
    <p:sldId id="270" r:id="rId19"/>
    <p:sldId id="271" r:id="rId20"/>
    <p:sldId id="309" r:id="rId21"/>
    <p:sldId id="268" r:id="rId22"/>
    <p:sldId id="272" r:id="rId23"/>
    <p:sldId id="310" r:id="rId24"/>
    <p:sldId id="275" r:id="rId25"/>
    <p:sldId id="277" r:id="rId26"/>
    <p:sldId id="280" r:id="rId27"/>
    <p:sldId id="282" r:id="rId28"/>
    <p:sldId id="313" r:id="rId29"/>
    <p:sldId id="283" r:id="rId30"/>
    <p:sldId id="311" r:id="rId31"/>
    <p:sldId id="284" r:id="rId32"/>
    <p:sldId id="312" r:id="rId33"/>
    <p:sldId id="285" r:id="rId34"/>
    <p:sldId id="287" r:id="rId35"/>
    <p:sldId id="318" r:id="rId36"/>
    <p:sldId id="321" r:id="rId37"/>
    <p:sldId id="319" r:id="rId38"/>
    <p:sldId id="299" r:id="rId39"/>
    <p:sldId id="300" r:id="rId40"/>
    <p:sldId id="301" r:id="rId41"/>
    <p:sldId id="278" r:id="rId42"/>
    <p:sldId id="295" r:id="rId43"/>
    <p:sldId id="296" r:id="rId44"/>
    <p:sldId id="297" r:id="rId45"/>
    <p:sldId id="316" r:id="rId46"/>
    <p:sldId id="315" r:id="rId47"/>
    <p:sldId id="320" r:id="rId48"/>
    <p:sldId id="323" r:id="rId4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71223" autoAdjust="0"/>
  </p:normalViewPr>
  <p:slideViewPr>
    <p:cSldViewPr snapToGrid="0">
      <p:cViewPr varScale="1">
        <p:scale>
          <a:sx n="53" d="100"/>
          <a:sy n="53" d="100"/>
        </p:scale>
        <p:origin x="20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8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58.wmf"/><Relationship Id="rId1" Type="http://schemas.openxmlformats.org/officeDocument/2006/relationships/image" Target="../media/image65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1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0.wmf"/><Relationship Id="rId5" Type="http://schemas.openxmlformats.org/officeDocument/2006/relationships/image" Target="../media/image57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56.wmf"/><Relationship Id="rId5" Type="http://schemas.openxmlformats.org/officeDocument/2006/relationships/image" Target="../media/image77.wmf"/><Relationship Id="rId10" Type="http://schemas.openxmlformats.org/officeDocument/2006/relationships/image" Target="../media/image55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3.wmf"/><Relationship Id="rId7" Type="http://schemas.openxmlformats.org/officeDocument/2006/relationships/image" Target="../media/image81.wmf"/><Relationship Id="rId2" Type="http://schemas.openxmlformats.org/officeDocument/2006/relationships/image" Target="../media/image82.wmf"/><Relationship Id="rId1" Type="http://schemas.openxmlformats.org/officeDocument/2006/relationships/image" Target="../media/image57.wmf"/><Relationship Id="rId6" Type="http://schemas.openxmlformats.org/officeDocument/2006/relationships/image" Target="../media/image80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9.wmf"/><Relationship Id="rId7" Type="http://schemas.openxmlformats.org/officeDocument/2006/relationships/image" Target="../media/image85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image" Target="../media/image92.wmf"/><Relationship Id="rId4" Type="http://schemas.openxmlformats.org/officeDocument/2006/relationships/image" Target="../media/image80.wmf"/><Relationship Id="rId9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7.wmf"/><Relationship Id="rId2" Type="http://schemas.openxmlformats.org/officeDocument/2006/relationships/image" Target="../media/image80.wmf"/><Relationship Id="rId1" Type="http://schemas.openxmlformats.org/officeDocument/2006/relationships/image" Target="../media/image93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6.wmf"/><Relationship Id="rId7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15.wmf"/><Relationship Id="rId6" Type="http://schemas.openxmlformats.org/officeDocument/2006/relationships/image" Target="../media/image7.wmf"/><Relationship Id="rId5" Type="http://schemas.openxmlformats.org/officeDocument/2006/relationships/image" Target="../media/image18.wmf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7" Type="http://schemas.openxmlformats.org/officeDocument/2006/relationships/image" Target="../media/image99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3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93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61.wmf"/><Relationship Id="rId7" Type="http://schemas.openxmlformats.org/officeDocument/2006/relationships/image" Target="../media/image108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10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73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10" Type="http://schemas.openxmlformats.org/officeDocument/2006/relationships/image" Target="../media/image116.wmf"/><Relationship Id="rId4" Type="http://schemas.openxmlformats.org/officeDocument/2006/relationships/image" Target="../media/image112.wmf"/><Relationship Id="rId9" Type="http://schemas.openxmlformats.org/officeDocument/2006/relationships/image" Target="../media/image9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27.wmf"/><Relationship Id="rId1" Type="http://schemas.openxmlformats.org/officeDocument/2006/relationships/image" Target="../media/image1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2.wmf"/><Relationship Id="rId7" Type="http://schemas.openxmlformats.org/officeDocument/2006/relationships/image" Target="../media/image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7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6.wmf"/><Relationship Id="rId7" Type="http://schemas.openxmlformats.org/officeDocument/2006/relationships/image" Target="../media/image9.wmf"/><Relationship Id="rId2" Type="http://schemas.openxmlformats.org/officeDocument/2006/relationships/image" Target="../media/image24.wmf"/><Relationship Id="rId1" Type="http://schemas.openxmlformats.org/officeDocument/2006/relationships/image" Target="../media/image20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27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9FE39-F0A7-4B8B-9B32-66A3727EE8A9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3F4CE-A039-48E4-8A4D-C4497B745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89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irreducible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499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852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http://www.sml.ee.upatras.gr/uploadedfiles/stateformulation.pdf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869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436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374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522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97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What is known? What is unknown?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56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Related to the elements</a:t>
            </a:r>
          </a:p>
          <a:p>
            <a:endParaRPr lang="en-US" altLang="zh-TW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f(t): Related to the sources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e.g. derivative of the current or voltage of the sources</a:t>
            </a:r>
            <a:endParaRPr lang="zh-TW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  <a:p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89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702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Always decrease?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It does not have</a:t>
            </a:r>
            <a:r>
              <a:rPr lang="en-US" altLang="zh-TW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 oscillation</a:t>
            </a:r>
            <a:endParaRPr lang="zh-TW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15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 use</a:t>
            </a:r>
            <a:r>
              <a:rPr lang="en-US" altLang="zh-TW" baseline="0" dirty="0" smtClean="0"/>
              <a:t> j instead of </a:t>
            </a:r>
            <a:r>
              <a:rPr lang="en-US" altLang="zh-TW" baseline="0" dirty="0" err="1" smtClean="0"/>
              <a:t>i</a:t>
            </a:r>
            <a:r>
              <a:rPr lang="en-US" altLang="zh-TW" baseline="0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90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00"/>
                </a:solidFill>
                <a:latin typeface="Linux Libertine"/>
              </a:rPr>
              <a:t>Euler's formula: 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Taylor series</a:t>
            </a:r>
            <a:endParaRPr lang="en-US" altLang="zh-TW" sz="1200" dirty="0" smtClean="0">
              <a:solidFill>
                <a:srgbClr val="000000"/>
              </a:solidFill>
              <a:latin typeface="Linux Libertine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A</a:t>
            </a:r>
            <a:r>
              <a:rPr lang="en-US" altLang="zh-TW" sz="1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sz="1200" dirty="0" smtClean="0">
                <a:solidFill>
                  <a:srgbClr val="FF0000"/>
                </a:solidFill>
              </a:rPr>
              <a:t> and A</a:t>
            </a:r>
            <a:r>
              <a:rPr lang="en-US" altLang="zh-TW" sz="1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sz="1200" dirty="0" smtClean="0">
                <a:solidFill>
                  <a:srgbClr val="FF0000"/>
                </a:solidFill>
              </a:rPr>
              <a:t> do not have to be real!</a:t>
            </a:r>
            <a:endParaRPr lang="zh-TW" altLang="en-US" sz="1200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000000"/>
              </a:solidFill>
              <a:latin typeface="Linux Libertine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2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105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7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45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23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54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8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9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34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14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8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80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80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A1CF-7EBD-49FB-9196-36C2879298DC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6684-282C-41F8-A83F-DA59C3E2D9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77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35.gif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35.gif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4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2.wmf"/><Relationship Id="rId3" Type="http://schemas.openxmlformats.org/officeDocument/2006/relationships/image" Target="../media/image35.gi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1.wmf"/><Relationship Id="rId5" Type="http://schemas.openxmlformats.org/officeDocument/2006/relationships/image" Target="../media/image39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2.wmf"/><Relationship Id="rId5" Type="http://schemas.openxmlformats.org/officeDocument/2006/relationships/image" Target="../media/image48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6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5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71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68.wmf"/><Relationship Id="rId4" Type="http://schemas.openxmlformats.org/officeDocument/2006/relationships/image" Target="../media/image72.png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10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81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79.wmf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76.wmf"/><Relationship Id="rId24" Type="http://schemas.openxmlformats.org/officeDocument/2006/relationships/oleObject" Target="../embeddings/oleObject105.bin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1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10.bin"/><Relationship Id="rId1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2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84.wmf"/><Relationship Id="rId5" Type="http://schemas.openxmlformats.org/officeDocument/2006/relationships/image" Target="../media/image57.wmf"/><Relationship Id="rId15" Type="http://schemas.openxmlformats.org/officeDocument/2006/relationships/image" Target="../media/image80.wmf"/><Relationship Id="rId10" Type="http://schemas.openxmlformats.org/officeDocument/2006/relationships/oleObject" Target="../embeddings/oleObject109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11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2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91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80.wmf"/><Relationship Id="rId5" Type="http://schemas.openxmlformats.org/officeDocument/2006/relationships/image" Target="../media/image87.wmf"/><Relationship Id="rId15" Type="http://schemas.openxmlformats.org/officeDocument/2006/relationships/image" Target="../media/image84.wmf"/><Relationship Id="rId23" Type="http://schemas.openxmlformats.org/officeDocument/2006/relationships/image" Target="../media/image92.wmf"/><Relationship Id="rId10" Type="http://schemas.openxmlformats.org/officeDocument/2006/relationships/oleObject" Target="../embeddings/oleObject117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19.bin"/><Relationship Id="rId22" Type="http://schemas.openxmlformats.org/officeDocument/2006/relationships/oleObject" Target="../embeddings/oleObject12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91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128.bin"/><Relationship Id="rId1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85.wmf"/><Relationship Id="rId5" Type="http://schemas.openxmlformats.org/officeDocument/2006/relationships/image" Target="../media/image93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12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9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93.wmf"/><Relationship Id="rId3" Type="http://schemas.openxmlformats.org/officeDocument/2006/relationships/oleObject" Target="../embeddings/oleObject138.bin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03.wmf"/><Relationship Id="rId5" Type="http://schemas.openxmlformats.org/officeDocument/2006/relationships/image" Target="../media/image104.png"/><Relationship Id="rId10" Type="http://schemas.openxmlformats.org/officeDocument/2006/relationships/oleObject" Target="../embeddings/oleObject141.bin"/><Relationship Id="rId4" Type="http://schemas.openxmlformats.org/officeDocument/2006/relationships/image" Target="../media/image100.wmf"/><Relationship Id="rId9" Type="http://schemas.openxmlformats.org/officeDocument/2006/relationships/image" Target="../media/image10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20" Type="http://schemas.openxmlformats.org/officeDocument/2006/relationships/image" Target="../media/image10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151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0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57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152.bin"/><Relationship Id="rId21" Type="http://schemas.openxmlformats.org/officeDocument/2006/relationships/oleObject" Target="../embeddings/oleObject161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58.bin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60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55.bin"/><Relationship Id="rId14" Type="http://schemas.openxmlformats.org/officeDocument/2006/relationships/image" Target="../media/image114.wmf"/><Relationship Id="rId22" Type="http://schemas.openxmlformats.org/officeDocument/2006/relationships/image" Target="../media/image116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13" Type="http://schemas.openxmlformats.org/officeDocument/2006/relationships/image" Target="../media/image121.wmf"/><Relationship Id="rId3" Type="http://schemas.openxmlformats.org/officeDocument/2006/relationships/oleObject" Target="../embeddings/oleObject162.bin"/><Relationship Id="rId7" Type="http://schemas.openxmlformats.org/officeDocument/2006/relationships/image" Target="../media/image118.wmf"/><Relationship Id="rId12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20.wmf"/><Relationship Id="rId5" Type="http://schemas.openxmlformats.org/officeDocument/2006/relationships/image" Target="../media/image122.png"/><Relationship Id="rId10" Type="http://schemas.openxmlformats.org/officeDocument/2006/relationships/oleObject" Target="../embeddings/oleObject165.bin"/><Relationship Id="rId4" Type="http://schemas.openxmlformats.org/officeDocument/2006/relationships/image" Target="../media/image117.wmf"/><Relationship Id="rId9" Type="http://schemas.openxmlformats.org/officeDocument/2006/relationships/image" Target="../media/image11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oleObject" Target="../embeddings/oleObject167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8.bin"/><Relationship Id="rId10" Type="http://schemas.openxmlformats.org/officeDocument/2006/relationships/image" Target="../media/image46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3.wmf"/><Relationship Id="rId5" Type="http://schemas.openxmlformats.org/officeDocument/2006/relationships/oleObject" Target="../embeddings/oleObject170.bin"/><Relationship Id="rId4" Type="http://schemas.openxmlformats.org/officeDocument/2006/relationships/image" Target="../media/image12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7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2.bin"/><Relationship Id="rId12" Type="http://schemas.openxmlformats.org/officeDocument/2006/relationships/image" Target="../media/image12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0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76.bin"/><Relationship Id="rId10" Type="http://schemas.openxmlformats.org/officeDocument/2006/relationships/image" Target="../media/image127.wmf"/><Relationship Id="rId4" Type="http://schemas.openxmlformats.org/officeDocument/2006/relationships/image" Target="../media/image131.gif"/><Relationship Id="rId9" Type="http://schemas.openxmlformats.org/officeDocument/2006/relationships/oleObject" Target="../embeddings/oleObject173.bin"/><Relationship Id="rId14" Type="http://schemas.openxmlformats.org/officeDocument/2006/relationships/image" Target="../media/image12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178.bin"/><Relationship Id="rId4" Type="http://schemas.openxmlformats.org/officeDocument/2006/relationships/image" Target="../media/image12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oleObject" Target="../embeddings/oleObject180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81.bin"/><Relationship Id="rId4" Type="http://schemas.openxmlformats.org/officeDocument/2006/relationships/image" Target="../media/image133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4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14.png"/><Relationship Id="rId21" Type="http://schemas.openxmlformats.org/officeDocument/2006/relationships/image" Target="../media/image1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5.wmf"/><Relationship Id="rId15" Type="http://schemas.openxmlformats.org/officeDocument/2006/relationships/image" Target="../media/image7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25.gif"/><Relationship Id="rId21" Type="http://schemas.openxmlformats.org/officeDocument/2006/relationships/image" Target="../media/image10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36.bin"/><Relationship Id="rId3" Type="http://schemas.openxmlformats.org/officeDocument/2006/relationships/image" Target="../media/image25.gif"/><Relationship Id="rId21" Type="http://schemas.openxmlformats.org/officeDocument/2006/relationships/image" Target="../media/image28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7.wmf"/><Relationship Id="rId5" Type="http://schemas.openxmlformats.org/officeDocument/2006/relationships/image" Target="../media/image20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3.wmf"/><Relationship Id="rId3" Type="http://schemas.openxmlformats.org/officeDocument/2006/relationships/image" Target="../media/image35.gi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13</a:t>
            </a:r>
            <a:br>
              <a:rPr lang="en-US" altLang="zh-TW" dirty="0" smtClean="0"/>
            </a:br>
            <a:r>
              <a:rPr lang="en-US" altLang="zh-TW" dirty="0" smtClean="0"/>
              <a:t>Second-order Circuits (1)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Hung-yi Lee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45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9.6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65" y="365126"/>
            <a:ext cx="5124771" cy="2282003"/>
          </a:xfrm>
        </p:spPr>
      </p:pic>
      <p:sp>
        <p:nvSpPr>
          <p:cNvPr id="5" name="文字方塊 4"/>
          <p:cNvSpPr txBox="1"/>
          <p:nvPr/>
        </p:nvSpPr>
        <p:spPr>
          <a:xfrm>
            <a:off x="1572937" y="1690689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i</a:t>
            </a:r>
            <a:r>
              <a:rPr lang="en-US" altLang="zh-TW" sz="2800" baseline="-25000" dirty="0"/>
              <a:t>2</a:t>
            </a:r>
            <a:endParaRPr lang="zh-TW" altLang="en-US" sz="2800" baseline="-25000" dirty="0"/>
          </a:p>
        </p:txBody>
      </p:sp>
      <p:sp>
        <p:nvSpPr>
          <p:cNvPr id="6" name="橢圓 5"/>
          <p:cNvSpPr/>
          <p:nvPr/>
        </p:nvSpPr>
        <p:spPr>
          <a:xfrm>
            <a:off x="5187678" y="605389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062343" y="597860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155544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1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30209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2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09419" y="3033902"/>
            <a:ext cx="3667195" cy="2314777"/>
            <a:chOff x="422651" y="2436814"/>
            <a:chExt cx="3667195" cy="2314777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6394515"/>
                </p:ext>
              </p:extLst>
            </p:nvPr>
          </p:nvGraphicFramePr>
          <p:xfrm>
            <a:off x="773559" y="2436814"/>
            <a:ext cx="3316287" cy="1158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9" name="方程式" r:id="rId4" imgW="1384200" imgH="431640" progId="Equation.3">
                    <p:embed/>
                  </p:oleObj>
                </mc:Choice>
                <mc:Fallback>
                  <p:oleObj name="方程式" r:id="rId4" imgW="1384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59" y="2436814"/>
                          <a:ext cx="3316287" cy="1158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186198"/>
                </p:ext>
              </p:extLst>
            </p:nvPr>
          </p:nvGraphicFramePr>
          <p:xfrm>
            <a:off x="796333" y="3591129"/>
            <a:ext cx="3162300" cy="1160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0" name="方程式" r:id="rId6" imgW="1320480" imgH="431640" progId="Equation.3">
                    <p:embed/>
                  </p:oleObj>
                </mc:Choice>
                <mc:Fallback>
                  <p:oleObj name="方程式" r:id="rId6" imgW="1320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33" y="3591129"/>
                          <a:ext cx="3162300" cy="1160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左大括弧 2"/>
            <p:cNvSpPr/>
            <p:nvPr/>
          </p:nvSpPr>
          <p:spPr>
            <a:xfrm>
              <a:off x="422651" y="2541178"/>
              <a:ext cx="498764" cy="1985145"/>
            </a:xfrm>
            <a:prstGeom prst="leftBrace">
              <a:avLst>
                <a:gd name="adj1" fmla="val 61666"/>
                <a:gd name="adj2" fmla="val 5146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4768462" y="3340591"/>
            <a:ext cx="174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Target:</a:t>
            </a:r>
            <a:endParaRPr lang="zh-TW" altLang="en-US" sz="28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10159" y="5535990"/>
            <a:ext cx="346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Equations for 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and v</a:t>
            </a:r>
            <a:r>
              <a:rPr lang="en-US" altLang="zh-TW" sz="2800" baseline="-25000" dirty="0" smtClean="0"/>
              <a:t>2</a:t>
            </a:r>
            <a:endParaRPr lang="zh-TW" altLang="en-US" sz="2800" baseline="-25000" dirty="0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380709"/>
              </p:ext>
            </p:extLst>
          </p:nvPr>
        </p:nvGraphicFramePr>
        <p:xfrm>
          <a:off x="5958822" y="3073563"/>
          <a:ext cx="18542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" name="方程式" r:id="rId8" imgW="774360" imgH="393480" progId="Equation.3">
                  <p:embed/>
                </p:oleObj>
              </mc:Choice>
              <mc:Fallback>
                <p:oleObj name="方程式" r:id="rId8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822" y="3073563"/>
                        <a:ext cx="18542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5129202" y="4369467"/>
            <a:ext cx="3154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v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 from the left equations</a:t>
            </a:r>
            <a:endParaRPr lang="zh-TW" altLang="en-US" sz="2800" baseline="-25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092476" y="5501252"/>
            <a:ext cx="3154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Then we can find i</a:t>
            </a:r>
            <a:r>
              <a:rPr lang="en-US" altLang="zh-TW" sz="2800" baseline="-25000" dirty="0" smtClean="0"/>
              <a:t>2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1418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9.6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65" y="365126"/>
            <a:ext cx="5124771" cy="2282003"/>
          </a:xfrm>
        </p:spPr>
      </p:pic>
      <p:sp>
        <p:nvSpPr>
          <p:cNvPr id="5" name="文字方塊 4"/>
          <p:cNvSpPr txBox="1"/>
          <p:nvPr/>
        </p:nvSpPr>
        <p:spPr>
          <a:xfrm>
            <a:off x="1572937" y="1690689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i</a:t>
            </a:r>
            <a:r>
              <a:rPr lang="en-US" altLang="zh-TW" sz="2800" baseline="-25000" dirty="0"/>
              <a:t>2</a:t>
            </a:r>
            <a:endParaRPr lang="zh-TW" altLang="en-US" sz="2800" baseline="-25000" dirty="0"/>
          </a:p>
        </p:txBody>
      </p:sp>
      <p:sp>
        <p:nvSpPr>
          <p:cNvPr id="6" name="橢圓 5"/>
          <p:cNvSpPr/>
          <p:nvPr/>
        </p:nvSpPr>
        <p:spPr>
          <a:xfrm>
            <a:off x="5187678" y="605389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062343" y="597860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155544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1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30209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2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325915"/>
              </p:ext>
            </p:extLst>
          </p:nvPr>
        </p:nvGraphicFramePr>
        <p:xfrm>
          <a:off x="4319083" y="3994913"/>
          <a:ext cx="450373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方程式" r:id="rId4" imgW="1879560" imgH="965160" progId="Equation.3">
                  <p:embed/>
                </p:oleObj>
              </mc:Choice>
              <mc:Fallback>
                <p:oleObj name="方程式" r:id="rId4" imgW="1879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083" y="3994913"/>
                        <a:ext cx="450373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672043"/>
              </p:ext>
            </p:extLst>
          </p:nvPr>
        </p:nvGraphicFramePr>
        <p:xfrm>
          <a:off x="4617630" y="2867987"/>
          <a:ext cx="3678237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方程式" r:id="rId6" imgW="1536480" imgH="431640" progId="Equation.3">
                  <p:embed/>
                </p:oleObj>
              </mc:Choice>
              <mc:Fallback>
                <p:oleObj name="方程式" r:id="rId6" imgW="1536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7630" y="2867987"/>
                        <a:ext cx="3678237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群組 12"/>
          <p:cNvGrpSpPr/>
          <p:nvPr/>
        </p:nvGrpSpPr>
        <p:grpSpPr>
          <a:xfrm>
            <a:off x="409419" y="3033902"/>
            <a:ext cx="3667195" cy="2314777"/>
            <a:chOff x="422651" y="2436814"/>
            <a:chExt cx="3667195" cy="2314777"/>
          </a:xfrm>
        </p:grpSpPr>
        <p:graphicFrame>
          <p:nvGraphicFramePr>
            <p:cNvPr id="1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1849741"/>
                </p:ext>
              </p:extLst>
            </p:nvPr>
          </p:nvGraphicFramePr>
          <p:xfrm>
            <a:off x="773559" y="2436814"/>
            <a:ext cx="3316287" cy="1158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0" name="方程式" r:id="rId8" imgW="1384200" imgH="431640" progId="Equation.3">
                    <p:embed/>
                  </p:oleObj>
                </mc:Choice>
                <mc:Fallback>
                  <p:oleObj name="方程式" r:id="rId8" imgW="1384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59" y="2436814"/>
                          <a:ext cx="3316287" cy="1158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790045"/>
                </p:ext>
              </p:extLst>
            </p:nvPr>
          </p:nvGraphicFramePr>
          <p:xfrm>
            <a:off x="796333" y="3591129"/>
            <a:ext cx="3162300" cy="1160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1" name="方程式" r:id="rId10" imgW="1320480" imgH="431640" progId="Equation.3">
                    <p:embed/>
                  </p:oleObj>
                </mc:Choice>
                <mc:Fallback>
                  <p:oleObj name="方程式" r:id="rId10" imgW="1320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33" y="3591129"/>
                          <a:ext cx="3162300" cy="1160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左大括弧 16"/>
            <p:cNvSpPr/>
            <p:nvPr/>
          </p:nvSpPr>
          <p:spPr>
            <a:xfrm>
              <a:off x="422651" y="2541178"/>
              <a:ext cx="498764" cy="1985145"/>
            </a:xfrm>
            <a:prstGeom prst="leftBrace">
              <a:avLst>
                <a:gd name="adj1" fmla="val 61666"/>
                <a:gd name="adj2" fmla="val 5146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1135818" y="5535990"/>
            <a:ext cx="2565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v</a:t>
            </a:r>
            <a:r>
              <a:rPr lang="en-US" altLang="zh-TW" sz="2800" baseline="-25000" dirty="0" smtClean="0"/>
              <a:t>2</a:t>
            </a:r>
            <a:endParaRPr lang="zh-TW" altLang="en-US" sz="2800" baseline="-25000" dirty="0"/>
          </a:p>
        </p:txBody>
      </p:sp>
      <p:sp>
        <p:nvSpPr>
          <p:cNvPr id="3" name="矩形 2"/>
          <p:cNvSpPr/>
          <p:nvPr/>
        </p:nvSpPr>
        <p:spPr>
          <a:xfrm>
            <a:off x="2768121" y="3276141"/>
            <a:ext cx="363916" cy="5619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748999" y="4261910"/>
            <a:ext cx="3196402" cy="10851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617629" y="2867987"/>
            <a:ext cx="3678237" cy="10851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66867" y="3276142"/>
            <a:ext cx="311315" cy="5619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3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 animBg="1"/>
      <p:bldP spid="21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9.6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65" y="365126"/>
            <a:ext cx="5124771" cy="2282003"/>
          </a:xfrm>
        </p:spPr>
      </p:pic>
      <p:sp>
        <p:nvSpPr>
          <p:cNvPr id="5" name="文字方塊 4"/>
          <p:cNvSpPr txBox="1"/>
          <p:nvPr/>
        </p:nvSpPr>
        <p:spPr>
          <a:xfrm>
            <a:off x="1572937" y="1690689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i</a:t>
            </a:r>
            <a:r>
              <a:rPr lang="en-US" altLang="zh-TW" sz="2800" baseline="-25000" dirty="0"/>
              <a:t>2</a:t>
            </a:r>
            <a:endParaRPr lang="zh-TW" altLang="en-US" sz="2800" baseline="-25000" dirty="0"/>
          </a:p>
        </p:txBody>
      </p:sp>
      <p:sp>
        <p:nvSpPr>
          <p:cNvPr id="6" name="橢圓 5"/>
          <p:cNvSpPr/>
          <p:nvPr/>
        </p:nvSpPr>
        <p:spPr>
          <a:xfrm>
            <a:off x="5187678" y="605389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062343" y="597860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155544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1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30209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2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39582"/>
              </p:ext>
            </p:extLst>
          </p:nvPr>
        </p:nvGraphicFramePr>
        <p:xfrm>
          <a:off x="628650" y="2677292"/>
          <a:ext cx="450373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9" name="方程式" r:id="rId4" imgW="1879560" imgH="965160" progId="Equation.3">
                  <p:embed/>
                </p:oleObj>
              </mc:Choice>
              <mc:Fallback>
                <p:oleObj name="方程式" r:id="rId4" imgW="1879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77292"/>
                        <a:ext cx="450373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950661"/>
              </p:ext>
            </p:extLst>
          </p:nvPr>
        </p:nvGraphicFramePr>
        <p:xfrm>
          <a:off x="586095" y="5298255"/>
          <a:ext cx="556895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0" name="方程式" r:id="rId6" imgW="2323800" imgH="482400" progId="Equation.3">
                  <p:embed/>
                </p:oleObj>
              </mc:Choice>
              <mc:Fallback>
                <p:oleObj name="方程式" r:id="rId6" imgW="2323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095" y="5298255"/>
                        <a:ext cx="5568951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07476"/>
              </p:ext>
            </p:extLst>
          </p:nvPr>
        </p:nvGraphicFramePr>
        <p:xfrm>
          <a:off x="6155046" y="3058777"/>
          <a:ext cx="18542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1" name="方程式" r:id="rId8" imgW="774360" imgH="393480" progId="Equation.3">
                  <p:embed/>
                </p:oleObj>
              </mc:Choice>
              <mc:Fallback>
                <p:oleObj name="方程式" r:id="rId8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046" y="3058777"/>
                        <a:ext cx="18542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594642"/>
              </p:ext>
            </p:extLst>
          </p:nvPr>
        </p:nvGraphicFramePr>
        <p:xfrm>
          <a:off x="6165958" y="4237981"/>
          <a:ext cx="12160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2" name="方程式" r:id="rId10" imgW="507960" imgH="215640" progId="Equation.3">
                  <p:embed/>
                </p:oleObj>
              </mc:Choice>
              <mc:Fallback>
                <p:oleObj name="方程式" r:id="rId10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958" y="4237981"/>
                        <a:ext cx="1216025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右彎箭號 2"/>
          <p:cNvSpPr/>
          <p:nvPr/>
        </p:nvSpPr>
        <p:spPr>
          <a:xfrm rot="10800000">
            <a:off x="6187180" y="4803101"/>
            <a:ext cx="875163" cy="144386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062343" y="4959080"/>
            <a:ext cx="1451695" cy="986875"/>
            <a:chOff x="7079341" y="4803101"/>
            <a:chExt cx="1451695" cy="986875"/>
          </a:xfrm>
        </p:grpSpPr>
        <p:sp>
          <p:nvSpPr>
            <p:cNvPr id="7" name="文字方塊 6"/>
            <p:cNvSpPr txBox="1"/>
            <p:nvPr/>
          </p:nvSpPr>
          <p:spPr>
            <a:xfrm>
              <a:off x="7079341" y="4885911"/>
              <a:ext cx="1235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Replace </a:t>
              </a:r>
              <a:endParaRPr lang="zh-TW" altLang="en-US" sz="2400" dirty="0"/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5868595"/>
                </p:ext>
              </p:extLst>
            </p:nvPr>
          </p:nvGraphicFramePr>
          <p:xfrm>
            <a:off x="8159600" y="4803101"/>
            <a:ext cx="371436" cy="5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13" name="方程式" r:id="rId12" imgW="164880" imgH="215640" progId="Equation.3">
                    <p:embed/>
                  </p:oleObj>
                </mc:Choice>
                <mc:Fallback>
                  <p:oleObj name="方程式" r:id="rId12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9600" y="4803101"/>
                          <a:ext cx="371436" cy="5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3691152"/>
                </p:ext>
              </p:extLst>
            </p:nvPr>
          </p:nvGraphicFramePr>
          <p:xfrm>
            <a:off x="7763720" y="5210538"/>
            <a:ext cx="414540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14" name="方程式" r:id="rId14" imgW="126720" imgH="215640" progId="Equation.3">
                    <p:embed/>
                  </p:oleObj>
                </mc:Choice>
                <mc:Fallback>
                  <p:oleObj name="方程式" r:id="rId14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3720" y="5210538"/>
                          <a:ext cx="414540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文字方塊 18"/>
            <p:cNvSpPr txBox="1"/>
            <p:nvPr/>
          </p:nvSpPr>
          <p:spPr>
            <a:xfrm>
              <a:off x="7109359" y="5294203"/>
              <a:ext cx="753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with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85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9.7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Please refer to the appendix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09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 </a:t>
            </a:r>
            <a:br>
              <a:rPr lang="en-US" altLang="zh-TW" dirty="0" smtClean="0"/>
            </a:br>
            <a:r>
              <a:rPr lang="en-US" altLang="zh-TW" dirty="0" smtClean="0"/>
              <a:t>– List Differential Equations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62" y="2077416"/>
            <a:ext cx="3819525" cy="2314575"/>
          </a:xfrm>
          <a:prstGeom prst="rect">
            <a:avLst/>
          </a:prstGeom>
        </p:spPr>
      </p:pic>
      <p:pic>
        <p:nvPicPr>
          <p:cNvPr id="5" name="內容版面配置區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62" y="2585872"/>
            <a:ext cx="4079174" cy="1787831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177213"/>
              </p:ext>
            </p:extLst>
          </p:nvPr>
        </p:nvGraphicFramePr>
        <p:xfrm>
          <a:off x="372446" y="4661533"/>
          <a:ext cx="395446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方程式" r:id="rId5" imgW="1650960" imgH="393480" progId="Equation.3">
                  <p:embed/>
                </p:oleObj>
              </mc:Choice>
              <mc:Fallback>
                <p:oleObj name="方程式" r:id="rId5" imgW="1650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46" y="4661533"/>
                        <a:ext cx="395446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236618"/>
              </p:ext>
            </p:extLst>
          </p:nvPr>
        </p:nvGraphicFramePr>
        <p:xfrm>
          <a:off x="4834890" y="4643246"/>
          <a:ext cx="38639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方程式" r:id="rId7" imgW="1612800" imgH="393480" progId="Equation.3">
                  <p:embed/>
                </p:oleObj>
              </mc:Choice>
              <mc:Fallback>
                <p:oleObj name="方程式" r:id="rId7" imgW="1612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890" y="4643246"/>
                        <a:ext cx="38639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Natural Response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differential equation of the second-order circuits: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003380" y="3830563"/>
            <a:ext cx="5137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</a:t>
            </a:r>
            <a:r>
              <a:rPr lang="en-US" altLang="zh-TW" sz="2800" dirty="0" smtClean="0"/>
              <a:t>(t): current or </a:t>
            </a:r>
            <a:r>
              <a:rPr lang="en-US" altLang="zh-TW" sz="2800" dirty="0"/>
              <a:t>v</a:t>
            </a:r>
            <a:r>
              <a:rPr lang="en-US" altLang="zh-TW" sz="2800" dirty="0" smtClean="0"/>
              <a:t>oltage of an element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2270101" y="491960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800" dirty="0"/>
              <a:t>α = damping coefficient</a:t>
            </a:r>
          </a:p>
          <a:p>
            <a:r>
              <a:rPr lang="el-GR" altLang="zh-TW" sz="2800" dirty="0" smtClean="0"/>
              <a:t>ω</a:t>
            </a:r>
            <a:r>
              <a:rPr lang="en-US" altLang="zh-TW" sz="2800" baseline="-25000" dirty="0" smtClean="0"/>
              <a:t>0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= resonant frequency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16389"/>
              </p:ext>
            </p:extLst>
          </p:nvPr>
        </p:nvGraphicFramePr>
        <p:xfrm>
          <a:off x="2326567" y="2720330"/>
          <a:ext cx="43164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" name="方程式" r:id="rId4" imgW="1803240" imgH="241200" progId="Equation.3">
                  <p:embed/>
                </p:oleObj>
              </mc:Choice>
              <mc:Fallback>
                <p:oleObj name="方程式" r:id="rId4" imgW="1803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567" y="2720330"/>
                        <a:ext cx="43164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7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Natural Response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differential equation of the second-order circuits: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720945"/>
              </p:ext>
            </p:extLst>
          </p:nvPr>
        </p:nvGraphicFramePr>
        <p:xfrm>
          <a:off x="2326567" y="2720330"/>
          <a:ext cx="43164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方程式" r:id="rId3" imgW="1803240" imgH="241200" progId="Equation.3">
                  <p:embed/>
                </p:oleObj>
              </mc:Choice>
              <mc:Fallback>
                <p:oleObj name="方程式" r:id="rId3" imgW="1803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567" y="2720330"/>
                        <a:ext cx="43164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422985"/>
              </p:ext>
            </p:extLst>
          </p:nvPr>
        </p:nvGraphicFramePr>
        <p:xfrm>
          <a:off x="1013443" y="3619343"/>
          <a:ext cx="28257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" name="方程式" r:id="rId5" imgW="1180800" imgH="228600" progId="Equation.3">
                  <p:embed/>
                </p:oleObj>
              </mc:Choice>
              <mc:Fallback>
                <p:oleObj name="方程式" r:id="rId5" imgW="118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43" y="3619343"/>
                        <a:ext cx="28257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214047" y="5877751"/>
            <a:ext cx="474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Focus on </a:t>
            </a:r>
            <a:r>
              <a:rPr lang="en-US" altLang="zh-TW" sz="2800" dirty="0" err="1" smtClean="0"/>
              <a:t>y</a:t>
            </a:r>
            <a:r>
              <a:rPr lang="en-US" altLang="zh-TW" sz="2800" baseline="-25000" dirty="0" err="1" smtClean="0"/>
              <a:t>N</a:t>
            </a:r>
            <a:r>
              <a:rPr lang="en-US" altLang="zh-TW" sz="2800" dirty="0" smtClean="0"/>
              <a:t>(t) in this lecture</a:t>
            </a:r>
            <a:endParaRPr lang="zh-TW" altLang="en-US" sz="28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3154"/>
              </p:ext>
            </p:extLst>
          </p:nvPr>
        </p:nvGraphicFramePr>
        <p:xfrm>
          <a:off x="2219566" y="4361843"/>
          <a:ext cx="472991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" name="方程式" r:id="rId7" imgW="1790640" imgH="241200" progId="Equation.3">
                  <p:embed/>
                </p:oleObj>
              </mc:Choice>
              <mc:Fallback>
                <p:oleObj name="方程式" r:id="rId7" imgW="1790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566" y="4361843"/>
                        <a:ext cx="4729916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67908"/>
              </p:ext>
            </p:extLst>
          </p:nvPr>
        </p:nvGraphicFramePr>
        <p:xfrm>
          <a:off x="2214047" y="5100325"/>
          <a:ext cx="491540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" name="方程式" r:id="rId9" imgW="1904760" imgH="241200" progId="Equation.3">
                  <p:embed/>
                </p:oleObj>
              </mc:Choice>
              <mc:Fallback>
                <p:oleObj name="方程式" r:id="rId9" imgW="1904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047" y="5100325"/>
                        <a:ext cx="491540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1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Response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469540" y="2441546"/>
            <a:ext cx="219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y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 looks like:</a:t>
            </a:r>
            <a:endParaRPr lang="zh-TW" altLang="en-US" sz="24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03557"/>
              </p:ext>
            </p:extLst>
          </p:nvPr>
        </p:nvGraphicFramePr>
        <p:xfrm>
          <a:off x="1985616" y="1607091"/>
          <a:ext cx="4886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" name="方程式" r:id="rId4" imgW="1790640" imgH="241200" progId="Equation.3">
                  <p:embed/>
                </p:oleObj>
              </mc:Choice>
              <mc:Fallback>
                <p:oleObj name="方程式" r:id="rId4" imgW="1790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616" y="1607091"/>
                        <a:ext cx="4886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14782"/>
              </p:ext>
            </p:extLst>
          </p:nvPr>
        </p:nvGraphicFramePr>
        <p:xfrm>
          <a:off x="4572000" y="2352499"/>
          <a:ext cx="1854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" name="方程式" r:id="rId6" imgW="774360" imgH="241200" progId="Equation.3">
                  <p:embed/>
                </p:oleObj>
              </mc:Choice>
              <mc:Fallback>
                <p:oleObj name="方程式" r:id="rId6" imgW="774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52499"/>
                        <a:ext cx="1854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67373"/>
              </p:ext>
            </p:extLst>
          </p:nvPr>
        </p:nvGraphicFramePr>
        <p:xfrm>
          <a:off x="212492" y="3144198"/>
          <a:ext cx="45608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" name="方程式" r:id="rId8" imgW="1904760" imgH="241200" progId="Equation.3">
                  <p:embed/>
                </p:oleObj>
              </mc:Choice>
              <mc:Fallback>
                <p:oleObj name="方程式" r:id="rId8" imgW="1904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92" y="3144198"/>
                        <a:ext cx="45608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向右箭號 14"/>
          <p:cNvSpPr/>
          <p:nvPr/>
        </p:nvSpPr>
        <p:spPr>
          <a:xfrm>
            <a:off x="4971010" y="3240451"/>
            <a:ext cx="598517" cy="415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760533"/>
              </p:ext>
            </p:extLst>
          </p:nvPr>
        </p:nvGraphicFramePr>
        <p:xfrm>
          <a:off x="5838825" y="3124419"/>
          <a:ext cx="26765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" name="方程式" r:id="rId10" imgW="1117440" imgH="241200" progId="Equation.3">
                  <p:embed/>
                </p:oleObj>
              </mc:Choice>
              <mc:Fallback>
                <p:oleObj name="方程式" r:id="rId10" imgW="111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3124419"/>
                        <a:ext cx="26765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700480" y="3597413"/>
            <a:ext cx="306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Characteristic equation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533668"/>
              </p:ext>
            </p:extLst>
          </p:nvPr>
        </p:nvGraphicFramePr>
        <p:xfrm>
          <a:off x="1378639" y="3916118"/>
          <a:ext cx="3802063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" name="方程式" r:id="rId12" imgW="1587240" imgH="469800" progId="Equation.3">
                  <p:embed/>
                </p:oleObj>
              </mc:Choice>
              <mc:Fallback>
                <p:oleObj name="方程式" r:id="rId12" imgW="1587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639" y="3916118"/>
                        <a:ext cx="3802063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44425"/>
              </p:ext>
            </p:extLst>
          </p:nvPr>
        </p:nvGraphicFramePr>
        <p:xfrm>
          <a:off x="5180702" y="4228304"/>
          <a:ext cx="25860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" name="方程式" r:id="rId14" imgW="1079280" imgH="291960" progId="Equation.3">
                  <p:embed/>
                </p:oleObj>
              </mc:Choice>
              <mc:Fallback>
                <p:oleObj name="方程式" r:id="rId14" imgW="1079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702" y="4228304"/>
                        <a:ext cx="25860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72507"/>
              </p:ext>
            </p:extLst>
          </p:nvPr>
        </p:nvGraphicFramePr>
        <p:xfrm>
          <a:off x="1489795" y="5080890"/>
          <a:ext cx="29813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" name="方程式" r:id="rId16" imgW="1244520" imgH="291960" progId="Equation.3">
                  <p:embed/>
                </p:oleObj>
              </mc:Choice>
              <mc:Fallback>
                <p:oleObj name="方程式" r:id="rId16" imgW="12445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795" y="5080890"/>
                        <a:ext cx="29813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076231"/>
              </p:ext>
            </p:extLst>
          </p:nvPr>
        </p:nvGraphicFramePr>
        <p:xfrm>
          <a:off x="4864820" y="5098254"/>
          <a:ext cx="3013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" name="方程式" r:id="rId18" imgW="1257120" imgH="291960" progId="Equation.3">
                  <p:embed/>
                </p:oleObj>
              </mc:Choice>
              <mc:Fallback>
                <p:oleObj name="方程式" r:id="rId18" imgW="1257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820" y="5098254"/>
                        <a:ext cx="30130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858597"/>
              </p:ext>
            </p:extLst>
          </p:nvPr>
        </p:nvGraphicFramePr>
        <p:xfrm>
          <a:off x="2844726" y="5950840"/>
          <a:ext cx="3252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" name="方程式" r:id="rId20" imgW="1358640" imgH="241200" progId="Equation.3">
                  <p:embed/>
                </p:oleObj>
              </mc:Choice>
              <mc:Fallback>
                <p:oleObj name="方程式" r:id="rId20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26" y="5950840"/>
                        <a:ext cx="3252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Response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363036"/>
              </p:ext>
            </p:extLst>
          </p:nvPr>
        </p:nvGraphicFramePr>
        <p:xfrm>
          <a:off x="1274992" y="1559325"/>
          <a:ext cx="29813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" name="方程式" r:id="rId3" imgW="1244520" imgH="291960" progId="Equation.3">
                  <p:embed/>
                </p:oleObj>
              </mc:Choice>
              <mc:Fallback>
                <p:oleObj name="方程式" r:id="rId3" imgW="12445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992" y="1559325"/>
                        <a:ext cx="29813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596799"/>
              </p:ext>
            </p:extLst>
          </p:nvPr>
        </p:nvGraphicFramePr>
        <p:xfrm>
          <a:off x="4936603" y="1559325"/>
          <a:ext cx="3013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7" name="方程式" r:id="rId5" imgW="1257120" imgH="291960" progId="Equation.3">
                  <p:embed/>
                </p:oleObj>
              </mc:Choice>
              <mc:Fallback>
                <p:oleObj name="方程式" r:id="rId5" imgW="1257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603" y="1559325"/>
                        <a:ext cx="30130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09991" y="4138860"/>
            <a:ext cx="126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800" dirty="0" smtClean="0"/>
              <a:t>λ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, </a:t>
            </a:r>
            <a:r>
              <a:rPr lang="el-GR" altLang="zh-TW" sz="2800" dirty="0" smtClean="0"/>
              <a:t>λ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 is</a:t>
            </a:r>
            <a:endParaRPr lang="zh-TW" altLang="en-US" sz="2800" dirty="0"/>
          </a:p>
        </p:txBody>
      </p:sp>
      <p:sp>
        <p:nvSpPr>
          <p:cNvPr id="7" name="左大括弧 6"/>
          <p:cNvSpPr/>
          <p:nvPr/>
        </p:nvSpPr>
        <p:spPr>
          <a:xfrm>
            <a:off x="1895864" y="2567875"/>
            <a:ext cx="1065877" cy="3831820"/>
          </a:xfrm>
          <a:prstGeom prst="leftBrace">
            <a:avLst>
              <a:gd name="adj1" fmla="val 67747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大括弧 8"/>
          <p:cNvSpPr/>
          <p:nvPr/>
        </p:nvSpPr>
        <p:spPr>
          <a:xfrm>
            <a:off x="4022832" y="2737827"/>
            <a:ext cx="564235" cy="1173555"/>
          </a:xfrm>
          <a:prstGeom prst="leftBrace">
            <a:avLst>
              <a:gd name="adj1" fmla="val 67747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79316"/>
              </p:ext>
            </p:extLst>
          </p:nvPr>
        </p:nvGraphicFramePr>
        <p:xfrm>
          <a:off x="4743968" y="2451827"/>
          <a:ext cx="10969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8" name="方程式" r:id="rId7" imgW="457200" imgH="215640" progId="Equation.3">
                  <p:embed/>
                </p:oleObj>
              </mc:Choice>
              <mc:Fallback>
                <p:oleObj name="方程式" r:id="rId7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968" y="2451827"/>
                        <a:ext cx="10969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832482"/>
              </p:ext>
            </p:extLst>
          </p:nvPr>
        </p:nvGraphicFramePr>
        <p:xfrm>
          <a:off x="4743968" y="3499687"/>
          <a:ext cx="10969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9" name="方程式" r:id="rId9" imgW="457200" imgH="215640" progId="Equation.3">
                  <p:embed/>
                </p:oleObj>
              </mc:Choice>
              <mc:Fallback>
                <p:oleObj name="方程式" r:id="rId9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968" y="3499687"/>
                        <a:ext cx="10969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117430" y="2467238"/>
            <a:ext cx="2320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>
                <a:solidFill>
                  <a:srgbClr val="0070C0"/>
                </a:solidFill>
              </a:rPr>
              <a:t>Overdamped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120471" y="3527795"/>
            <a:ext cx="281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70C0"/>
                </a:solidFill>
              </a:rPr>
              <a:t>Critical damped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526075" y="5259423"/>
            <a:ext cx="1831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C</a:t>
            </a:r>
            <a:r>
              <a:rPr lang="en-US" altLang="zh-TW" sz="2800" dirty="0" smtClean="0"/>
              <a:t>omplex</a:t>
            </a:r>
            <a:endParaRPr lang="zh-TW" altLang="en-US" sz="2800" dirty="0"/>
          </a:p>
        </p:txBody>
      </p:sp>
      <p:sp>
        <p:nvSpPr>
          <p:cNvPr id="15" name="左大括弧 14"/>
          <p:cNvSpPr/>
          <p:nvPr/>
        </p:nvSpPr>
        <p:spPr>
          <a:xfrm>
            <a:off x="4113133" y="5041646"/>
            <a:ext cx="532939" cy="1350368"/>
          </a:xfrm>
          <a:prstGeom prst="leftBrace">
            <a:avLst>
              <a:gd name="adj1" fmla="val 67747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491437"/>
              </p:ext>
            </p:extLst>
          </p:nvPr>
        </p:nvGraphicFramePr>
        <p:xfrm>
          <a:off x="4829662" y="4889289"/>
          <a:ext cx="914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0" name="方程式" r:id="rId11" imgW="380880" imgH="177480" progId="Equation.3">
                  <p:embed/>
                </p:oleObj>
              </mc:Choice>
              <mc:Fallback>
                <p:oleObj name="方程式" r:id="rId11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662" y="4889289"/>
                        <a:ext cx="914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810"/>
              </p:ext>
            </p:extLst>
          </p:nvPr>
        </p:nvGraphicFramePr>
        <p:xfrm>
          <a:off x="4835249" y="5971070"/>
          <a:ext cx="914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1" name="方程式" r:id="rId13" imgW="380880" imgH="177480" progId="Equation.3">
                  <p:embed/>
                </p:oleObj>
              </mc:Choice>
              <mc:Fallback>
                <p:oleObj name="方程式" r:id="rId13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249" y="5971070"/>
                        <a:ext cx="914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6120471" y="4842319"/>
            <a:ext cx="281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70C0"/>
                </a:solidFill>
              </a:rPr>
              <a:t>Underdamped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134055" y="5917624"/>
            <a:ext cx="281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>
                <a:solidFill>
                  <a:srgbClr val="0070C0"/>
                </a:solidFill>
              </a:rPr>
              <a:t>Undamped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67254"/>
              </p:ext>
            </p:extLst>
          </p:nvPr>
        </p:nvGraphicFramePr>
        <p:xfrm>
          <a:off x="2617578" y="3263682"/>
          <a:ext cx="1247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2" name="方程式" r:id="rId15" imgW="520560" imgH="241200" progId="Equation.3">
                  <p:embed/>
                </p:oleObj>
              </mc:Choice>
              <mc:Fallback>
                <p:oleObj name="方程式" r:id="rId15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578" y="3263682"/>
                        <a:ext cx="1247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10585"/>
              </p:ext>
            </p:extLst>
          </p:nvPr>
        </p:nvGraphicFramePr>
        <p:xfrm>
          <a:off x="4675590" y="3944679"/>
          <a:ext cx="1277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3" name="方程式" r:id="rId17" imgW="533160" imgH="241200" progId="Equation.3">
                  <p:embed/>
                </p:oleObj>
              </mc:Choice>
              <mc:Fallback>
                <p:oleObj name="方程式" r:id="rId17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590" y="3944679"/>
                        <a:ext cx="1277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63674"/>
              </p:ext>
            </p:extLst>
          </p:nvPr>
        </p:nvGraphicFramePr>
        <p:xfrm>
          <a:off x="2613057" y="5744313"/>
          <a:ext cx="1247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4" name="方程式" r:id="rId19" imgW="520560" imgH="241200" progId="Equation.3">
                  <p:embed/>
                </p:oleObj>
              </mc:Choice>
              <mc:Fallback>
                <p:oleObj name="方程式" r:id="rId19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57" y="5744313"/>
                        <a:ext cx="1247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2823554" y="2790803"/>
            <a:ext cx="102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Real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06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2" grpId="0"/>
      <p:bldP spid="13" grpId="0"/>
      <p:bldP spid="14" grpId="0"/>
      <p:bldP spid="15" grpId="0" animBg="1"/>
      <p:bldP spid="19" grpId="0"/>
      <p:bldP spid="2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Second-order 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second order-circuit contains two </a:t>
            </a:r>
            <a:r>
              <a:rPr lang="en-US" altLang="zh-TW" b="1" i="1" dirty="0"/>
              <a:t>independent</a:t>
            </a:r>
            <a:r>
              <a:rPr lang="en-US" altLang="zh-TW" dirty="0"/>
              <a:t> energy-storage elements (</a:t>
            </a:r>
            <a:r>
              <a:rPr lang="en-US" altLang="zh-TW" dirty="0" smtClean="0"/>
              <a:t>capacitors </a:t>
            </a:r>
            <a:r>
              <a:rPr lang="en-US" altLang="zh-TW" dirty="0"/>
              <a:t>and </a:t>
            </a:r>
            <a:r>
              <a:rPr lang="en-US" altLang="zh-TW" dirty="0" smtClean="0"/>
              <a:t>inductors).</a:t>
            </a:r>
            <a:endParaRPr lang="zh-TW" altLang="en-US" dirty="0"/>
          </a:p>
          <a:p>
            <a:endParaRPr lang="zh-TW" altLang="en-US" dirty="0"/>
          </a:p>
        </p:txBody>
      </p:sp>
      <p:grpSp>
        <p:nvGrpSpPr>
          <p:cNvPr id="14" name="群組 13"/>
          <p:cNvGrpSpPr/>
          <p:nvPr/>
        </p:nvGrpSpPr>
        <p:grpSpPr>
          <a:xfrm>
            <a:off x="1671748" y="2719794"/>
            <a:ext cx="5200963" cy="1767111"/>
            <a:chOff x="1671748" y="2867503"/>
            <a:chExt cx="5200963" cy="1767111"/>
          </a:xfrm>
        </p:grpSpPr>
        <p:grpSp>
          <p:nvGrpSpPr>
            <p:cNvPr id="13" name="群組 12"/>
            <p:cNvGrpSpPr/>
            <p:nvPr/>
          </p:nvGrpSpPr>
          <p:grpSpPr>
            <a:xfrm>
              <a:off x="1671748" y="3287578"/>
              <a:ext cx="5200963" cy="1347036"/>
              <a:chOff x="2114316" y="3084739"/>
              <a:chExt cx="5200963" cy="1347036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4316" y="3084739"/>
                <a:ext cx="2457684" cy="1347036"/>
              </a:xfrm>
              <a:prstGeom prst="rect">
                <a:avLst/>
              </a:prstGeom>
            </p:spPr>
          </p:pic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5704" y="3275683"/>
                <a:ext cx="2589575" cy="1156092"/>
              </a:xfrm>
              <a:prstGeom prst="rect">
                <a:avLst/>
              </a:prstGeom>
            </p:spPr>
          </p:pic>
        </p:grpSp>
        <p:sp>
          <p:nvSpPr>
            <p:cNvPr id="4" name="文字方塊 3"/>
            <p:cNvSpPr txBox="1"/>
            <p:nvPr/>
          </p:nvSpPr>
          <p:spPr>
            <a:xfrm>
              <a:off x="2900590" y="2867503"/>
              <a:ext cx="2977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Capacitor + inductor</a:t>
              </a:r>
              <a:endParaRPr lang="zh-TW" altLang="en-US" sz="2400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4497408" y="4819942"/>
            <a:ext cx="3821852" cy="1781653"/>
            <a:chOff x="4497408" y="4819942"/>
            <a:chExt cx="3821852" cy="1781653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26163" y="5033494"/>
              <a:ext cx="2893097" cy="1568101"/>
            </a:xfrm>
            <a:prstGeom prst="rect">
              <a:avLst/>
            </a:prstGeom>
          </p:spPr>
        </p:pic>
        <p:sp>
          <p:nvSpPr>
            <p:cNvPr id="8" name="文字方塊 7"/>
            <p:cNvSpPr txBox="1"/>
            <p:nvPr/>
          </p:nvSpPr>
          <p:spPr>
            <a:xfrm>
              <a:off x="4497408" y="4819942"/>
              <a:ext cx="1781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2</a:t>
              </a:r>
              <a:r>
                <a:rPr lang="en-US" altLang="zh-TW" sz="2400" dirty="0" smtClean="0"/>
                <a:t> inductors</a:t>
              </a:r>
              <a:endParaRPr lang="zh-TW" altLang="en-US" sz="2400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474946" y="4819942"/>
            <a:ext cx="3562372" cy="1745188"/>
            <a:chOff x="474946" y="4819942"/>
            <a:chExt cx="3562372" cy="1745188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36703" y="5142880"/>
              <a:ext cx="2600615" cy="1422250"/>
            </a:xfrm>
            <a:prstGeom prst="rect">
              <a:avLst/>
            </a:prstGeom>
          </p:spPr>
        </p:pic>
        <p:sp>
          <p:nvSpPr>
            <p:cNvPr id="7" name="文字方塊 6"/>
            <p:cNvSpPr txBox="1"/>
            <p:nvPr/>
          </p:nvSpPr>
          <p:spPr>
            <a:xfrm>
              <a:off x="474946" y="4819942"/>
              <a:ext cx="1923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2 Capacitors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588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err="1">
                <a:solidFill>
                  <a:srgbClr val="0000FF"/>
                </a:solidFill>
              </a:rPr>
              <a:t>Overdamped</a:t>
            </a:r>
            <a:r>
              <a:rPr lang="en-US" altLang="zh-TW" sz="4400" dirty="0">
                <a:solidFill>
                  <a:srgbClr val="0000FF"/>
                </a:solidFill>
              </a:rPr>
              <a:t> Response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Overdamped</a:t>
            </a:r>
            <a:r>
              <a:rPr lang="en-US" altLang="zh-TW" dirty="0" smtClean="0"/>
              <a:t> Response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212514"/>
              </p:ext>
            </p:extLst>
          </p:nvPr>
        </p:nvGraphicFramePr>
        <p:xfrm>
          <a:off x="1432473" y="3709957"/>
          <a:ext cx="1277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5" name="方程式" r:id="rId3" imgW="533160" imgH="241200" progId="Equation.3">
                  <p:embed/>
                </p:oleObj>
              </mc:Choice>
              <mc:Fallback>
                <p:oleObj name="方程式" r:id="rId3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473" y="3709957"/>
                        <a:ext cx="1277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981474"/>
              </p:ext>
            </p:extLst>
          </p:nvPr>
        </p:nvGraphicFramePr>
        <p:xfrm>
          <a:off x="5992709" y="2856779"/>
          <a:ext cx="10969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6" name="方程式" r:id="rId5" imgW="457200" imgH="215640" progId="Equation.3">
                  <p:embed/>
                </p:oleObj>
              </mc:Choice>
              <mc:Fallback>
                <p:oleObj name="方程式" r:id="rId5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709" y="2856779"/>
                        <a:ext cx="10969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432473" y="2884888"/>
            <a:ext cx="4560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800" dirty="0" smtClean="0"/>
              <a:t>λ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, </a:t>
            </a:r>
            <a:r>
              <a:rPr lang="el-GR" altLang="zh-TW" sz="2800" dirty="0" smtClean="0"/>
              <a:t>λ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 are both real numbers</a:t>
            </a:r>
            <a:endParaRPr lang="zh-TW" altLang="en-US" sz="28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707991" y="4357657"/>
            <a:ext cx="3883276" cy="647700"/>
            <a:chOff x="2394726" y="4327284"/>
            <a:chExt cx="3883276" cy="647700"/>
          </a:xfrm>
        </p:grpSpPr>
        <p:sp>
          <p:nvSpPr>
            <p:cNvPr id="9" name="文字方塊 8"/>
            <p:cNvSpPr txBox="1"/>
            <p:nvPr/>
          </p:nvSpPr>
          <p:spPr>
            <a:xfrm>
              <a:off x="2394726" y="4445946"/>
              <a:ext cx="2385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err="1" smtClean="0"/>
                <a:t>y</a:t>
              </a:r>
              <a:r>
                <a:rPr lang="en-US" altLang="zh-TW" sz="2400" baseline="-25000" dirty="0" err="1" smtClean="0"/>
                <a:t>N</a:t>
              </a:r>
              <a:r>
                <a:rPr lang="en-US" altLang="zh-TW" sz="2400" dirty="0" smtClean="0"/>
                <a:t>(t) looks like</a:t>
              </a:r>
              <a:endParaRPr lang="zh-TW" altLang="en-US" sz="2400" dirty="0"/>
            </a:p>
          </p:txBody>
        </p:sp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2731683"/>
                </p:ext>
              </p:extLst>
            </p:nvPr>
          </p:nvGraphicFramePr>
          <p:xfrm>
            <a:off x="4423802" y="4327284"/>
            <a:ext cx="18542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7" name="方程式" r:id="rId7" imgW="774360" imgH="241200" progId="Equation.3">
                    <p:embed/>
                  </p:oleObj>
                </mc:Choice>
                <mc:Fallback>
                  <p:oleObj name="方程式" r:id="rId7" imgW="774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3802" y="4327284"/>
                          <a:ext cx="1854200" cy="647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18649"/>
              </p:ext>
            </p:extLst>
          </p:nvPr>
        </p:nvGraphicFramePr>
        <p:xfrm>
          <a:off x="2945606" y="5353736"/>
          <a:ext cx="3252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" name="方程式" r:id="rId9" imgW="1358640" imgH="241200" progId="Equation.3">
                  <p:embed/>
                </p:oleObj>
              </mc:Choice>
              <mc:Fallback>
                <p:oleObj name="方程式" r:id="rId9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606" y="5353736"/>
                        <a:ext cx="3252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351692"/>
              </p:ext>
            </p:extLst>
          </p:nvPr>
        </p:nvGraphicFramePr>
        <p:xfrm>
          <a:off x="1274992" y="1559325"/>
          <a:ext cx="29813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" name="方程式" r:id="rId11" imgW="1244520" imgH="291960" progId="Equation.3">
                  <p:embed/>
                </p:oleObj>
              </mc:Choice>
              <mc:Fallback>
                <p:oleObj name="方程式" r:id="rId11" imgW="12445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992" y="1559325"/>
                        <a:ext cx="29813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439554"/>
              </p:ext>
            </p:extLst>
          </p:nvPr>
        </p:nvGraphicFramePr>
        <p:xfrm>
          <a:off x="4936603" y="1559325"/>
          <a:ext cx="3013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" name="方程式" r:id="rId13" imgW="1257120" imgH="291960" progId="Equation.3">
                  <p:embed/>
                </p:oleObj>
              </mc:Choice>
              <mc:Fallback>
                <p:oleObj name="方程式" r:id="rId13" imgW="1257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603" y="1559325"/>
                        <a:ext cx="30130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5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2141188"/>
            <a:ext cx="7639050" cy="4343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Overdamped</a:t>
            </a:r>
            <a:r>
              <a:rPr lang="en-US" altLang="zh-TW" dirty="0"/>
              <a:t> Response</a:t>
            </a:r>
            <a:endParaRPr lang="zh-TW" alt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17171"/>
              </p:ext>
            </p:extLst>
          </p:nvPr>
        </p:nvGraphicFramePr>
        <p:xfrm>
          <a:off x="4442207" y="2806696"/>
          <a:ext cx="9731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0" name="方程式" r:id="rId5" imgW="406080" imgH="215640" progId="Equation.3">
                  <p:embed/>
                </p:oleObj>
              </mc:Choice>
              <mc:Fallback>
                <p:oleObj name="方程式" r:id="rId5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207" y="2806696"/>
                        <a:ext cx="97313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94200"/>
              </p:ext>
            </p:extLst>
          </p:nvPr>
        </p:nvGraphicFramePr>
        <p:xfrm>
          <a:off x="5850030" y="2788888"/>
          <a:ext cx="10334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1" name="方程式" r:id="rId7" imgW="431640" imgH="215640" progId="Equation.3">
                  <p:embed/>
                </p:oleObj>
              </mc:Choice>
              <mc:Fallback>
                <p:oleObj name="方程式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030" y="2788888"/>
                        <a:ext cx="10334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63445"/>
              </p:ext>
            </p:extLst>
          </p:nvPr>
        </p:nvGraphicFramePr>
        <p:xfrm>
          <a:off x="4513298" y="3525037"/>
          <a:ext cx="9413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2" name="方程式" r:id="rId9" imgW="393480" imgH="215640" progId="Equation.3">
                  <p:embed/>
                </p:oleObj>
              </mc:Choice>
              <mc:Fallback>
                <p:oleObj name="方程式" r:id="rId9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98" y="3525037"/>
                        <a:ext cx="94138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70923"/>
              </p:ext>
            </p:extLst>
          </p:nvPr>
        </p:nvGraphicFramePr>
        <p:xfrm>
          <a:off x="5899862" y="3469603"/>
          <a:ext cx="10033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3" name="方程式" r:id="rId11" imgW="419040" imgH="215640" progId="Equation.3">
                  <p:embed/>
                </p:oleObj>
              </mc:Choice>
              <mc:Fallback>
                <p:oleObj name="方程式" r:id="rId11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862" y="3469603"/>
                        <a:ext cx="10033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372049"/>
              </p:ext>
            </p:extLst>
          </p:nvPr>
        </p:nvGraphicFramePr>
        <p:xfrm>
          <a:off x="4103997" y="1875185"/>
          <a:ext cx="3252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4" name="方程式" r:id="rId13" imgW="1358640" imgH="241200" progId="Equation.3">
                  <p:embed/>
                </p:oleObj>
              </mc:Choice>
              <mc:Fallback>
                <p:oleObj name="方程式" r:id="rId13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997" y="1875185"/>
                        <a:ext cx="3252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872556"/>
              </p:ext>
            </p:extLst>
          </p:nvPr>
        </p:nvGraphicFramePr>
        <p:xfrm>
          <a:off x="2291119" y="5736524"/>
          <a:ext cx="9112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5" name="方程式" r:id="rId15" imgW="380880" imgH="228600" progId="Equation.3">
                  <p:embed/>
                </p:oleObj>
              </mc:Choice>
              <mc:Fallback>
                <p:oleObj name="方程式" r:id="rId15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119" y="5736524"/>
                        <a:ext cx="9112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92311"/>
              </p:ext>
            </p:extLst>
          </p:nvPr>
        </p:nvGraphicFramePr>
        <p:xfrm>
          <a:off x="2291119" y="3395877"/>
          <a:ext cx="9731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6" name="方程式" r:id="rId17" imgW="406080" imgH="228600" progId="Equation.3">
                  <p:embed/>
                </p:oleObj>
              </mc:Choice>
              <mc:Fallback>
                <p:oleObj name="方程式" r:id="rId17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119" y="3395877"/>
                        <a:ext cx="97313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25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rgbClr val="0000FF"/>
                </a:solidFill>
              </a:rPr>
              <a:t>Underdamped </a:t>
            </a:r>
            <a:r>
              <a:rPr lang="en-US" altLang="zh-TW" sz="4400" dirty="0">
                <a:solidFill>
                  <a:srgbClr val="0000FF"/>
                </a:solidFill>
              </a:rPr>
              <a:t>Response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Underdamped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508441"/>
              </p:ext>
            </p:extLst>
          </p:nvPr>
        </p:nvGraphicFramePr>
        <p:xfrm>
          <a:off x="787967" y="2558972"/>
          <a:ext cx="12461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4" name="方程式" r:id="rId4" imgW="520560" imgH="241200" progId="Equation.3">
                  <p:embed/>
                </p:oleObj>
              </mc:Choice>
              <mc:Fallback>
                <p:oleObj name="方程式" r:id="rId4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967" y="2558972"/>
                        <a:ext cx="12461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171481"/>
              </p:ext>
            </p:extLst>
          </p:nvPr>
        </p:nvGraphicFramePr>
        <p:xfrm>
          <a:off x="922337" y="3265488"/>
          <a:ext cx="36496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5" name="方程式" r:id="rId6" imgW="1523880" imgH="291960" progId="Equation.3">
                  <p:embed/>
                </p:oleObj>
              </mc:Choice>
              <mc:Fallback>
                <p:oleObj name="方程式" r:id="rId6" imgW="1523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7" y="3265488"/>
                        <a:ext cx="364966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639919"/>
              </p:ext>
            </p:extLst>
          </p:nvPr>
        </p:nvGraphicFramePr>
        <p:xfrm>
          <a:off x="4835525" y="3229004"/>
          <a:ext cx="3679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6" name="方程式" r:id="rId8" imgW="1536480" imgH="291960" progId="Equation.3">
                  <p:embed/>
                </p:oleObj>
              </mc:Choice>
              <mc:Fallback>
                <p:oleObj name="方程式" r:id="rId8" imgW="15364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229004"/>
                        <a:ext cx="3679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434824"/>
              </p:ext>
            </p:extLst>
          </p:nvPr>
        </p:nvGraphicFramePr>
        <p:xfrm>
          <a:off x="7515225" y="2479648"/>
          <a:ext cx="1308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7" name="方程式" r:id="rId10" imgW="545760" imgH="241200" progId="Equation.3">
                  <p:embed/>
                </p:oleObj>
              </mc:Choice>
              <mc:Fallback>
                <p:oleObj name="方程式" r:id="rId10" imgW="545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5225" y="2479648"/>
                        <a:ext cx="1308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497887"/>
              </p:ext>
            </p:extLst>
          </p:nvPr>
        </p:nvGraphicFramePr>
        <p:xfrm>
          <a:off x="922337" y="4082748"/>
          <a:ext cx="316388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8" name="方程式" r:id="rId12" imgW="1320480" imgH="291960" progId="Equation.3">
                  <p:embed/>
                </p:oleObj>
              </mc:Choice>
              <mc:Fallback>
                <p:oleObj name="方程式" r:id="rId12" imgW="13204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7" y="4082748"/>
                        <a:ext cx="316388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106479"/>
              </p:ext>
            </p:extLst>
          </p:nvPr>
        </p:nvGraphicFramePr>
        <p:xfrm>
          <a:off x="4835525" y="4076874"/>
          <a:ext cx="31940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9" name="方程式" r:id="rId14" imgW="1333440" imgH="291960" progId="Equation.3">
                  <p:embed/>
                </p:oleObj>
              </mc:Choice>
              <mc:Fallback>
                <p:oleObj name="方程式" r:id="rId14" imgW="1333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4076874"/>
                        <a:ext cx="31940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479533"/>
              </p:ext>
            </p:extLst>
          </p:nvPr>
        </p:nvGraphicFramePr>
        <p:xfrm>
          <a:off x="6494897" y="5632628"/>
          <a:ext cx="2311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0" name="方程式" r:id="rId16" imgW="965160" imgH="291960" progId="Equation.3">
                  <p:embed/>
                </p:oleObj>
              </mc:Choice>
              <mc:Fallback>
                <p:oleObj name="方程式" r:id="rId16" imgW="965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897" y="5632628"/>
                        <a:ext cx="2311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110100"/>
              </p:ext>
            </p:extLst>
          </p:nvPr>
        </p:nvGraphicFramePr>
        <p:xfrm>
          <a:off x="894915" y="5018266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1" name="方程式" r:id="rId18" imgW="888840" imgH="228600" progId="Equation.3">
                  <p:embed/>
                </p:oleObj>
              </mc:Choice>
              <mc:Fallback>
                <p:oleObj name="方程式" r:id="rId18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915" y="5018266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720357"/>
              </p:ext>
            </p:extLst>
          </p:nvPr>
        </p:nvGraphicFramePr>
        <p:xfrm>
          <a:off x="4835525" y="5044368"/>
          <a:ext cx="2160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2" name="方程式" r:id="rId20" imgW="901440" imgH="228600" progId="Equation.3">
                  <p:embed/>
                </p:oleObj>
              </mc:Choice>
              <mc:Fallback>
                <p:oleObj name="方程式" r:id="rId20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5044368"/>
                        <a:ext cx="2160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17292"/>
              </p:ext>
            </p:extLst>
          </p:nvPr>
        </p:nvGraphicFramePr>
        <p:xfrm>
          <a:off x="1274992" y="1559325"/>
          <a:ext cx="29813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3" name="方程式" r:id="rId22" imgW="1244520" imgH="291960" progId="Equation.3">
                  <p:embed/>
                </p:oleObj>
              </mc:Choice>
              <mc:Fallback>
                <p:oleObj name="方程式" r:id="rId22" imgW="12445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992" y="1559325"/>
                        <a:ext cx="29813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25684"/>
              </p:ext>
            </p:extLst>
          </p:nvPr>
        </p:nvGraphicFramePr>
        <p:xfrm>
          <a:off x="4936603" y="1559325"/>
          <a:ext cx="3013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4" name="方程式" r:id="rId24" imgW="1257120" imgH="291960" progId="Equation.3">
                  <p:embed/>
                </p:oleObj>
              </mc:Choice>
              <mc:Fallback>
                <p:oleObj name="方程式" r:id="rId24" imgW="1257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603" y="1559325"/>
                        <a:ext cx="30130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9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Underdamped</a:t>
            </a:r>
            <a:endParaRPr lang="zh-TW" alt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943849"/>
              </p:ext>
            </p:extLst>
          </p:nvPr>
        </p:nvGraphicFramePr>
        <p:xfrm>
          <a:off x="1243160" y="2330383"/>
          <a:ext cx="3252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8" name="方程式" r:id="rId4" imgW="1358640" imgH="241200" progId="Equation.3">
                  <p:embed/>
                </p:oleObj>
              </mc:Choice>
              <mc:Fallback>
                <p:oleObj name="方程式" r:id="rId4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160" y="2330383"/>
                        <a:ext cx="3252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75288"/>
              </p:ext>
            </p:extLst>
          </p:nvPr>
        </p:nvGraphicFramePr>
        <p:xfrm>
          <a:off x="2047654" y="3017616"/>
          <a:ext cx="39512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9" name="方程式" r:id="rId6" imgW="1650960" imgH="228600" progId="Equation.3">
                  <p:embed/>
                </p:oleObj>
              </mc:Choice>
              <mc:Fallback>
                <p:oleObj name="方程式" r:id="rId6" imgW="1650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654" y="3017616"/>
                        <a:ext cx="39512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555049"/>
              </p:ext>
            </p:extLst>
          </p:nvPr>
        </p:nvGraphicFramePr>
        <p:xfrm>
          <a:off x="2069532" y="3692090"/>
          <a:ext cx="36464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0" name="方程式" r:id="rId8" imgW="1523880" imgH="228600" progId="Equation.3">
                  <p:embed/>
                </p:oleObj>
              </mc:Choice>
              <mc:Fallback>
                <p:oleObj name="方程式" r:id="rId8" imgW="1523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532" y="3692090"/>
                        <a:ext cx="364648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4931082" y="325273"/>
            <a:ext cx="3710502" cy="1006855"/>
            <a:chOff x="380247" y="4091029"/>
            <a:chExt cx="3710502" cy="1006855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1539924"/>
                </p:ext>
              </p:extLst>
            </p:nvPr>
          </p:nvGraphicFramePr>
          <p:xfrm>
            <a:off x="1264999" y="4485109"/>
            <a:ext cx="2825750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91" name="方程式" r:id="rId10" imgW="1180800" imgH="228600" progId="Equation.3">
                    <p:embed/>
                  </p:oleObj>
                </mc:Choice>
                <mc:Fallback>
                  <p:oleObj name="方程式" r:id="rId10" imgW="1180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999" y="4485109"/>
                          <a:ext cx="2825750" cy="612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矩形 10"/>
            <p:cNvSpPr/>
            <p:nvPr/>
          </p:nvSpPr>
          <p:spPr>
            <a:xfrm>
              <a:off x="380247" y="4091029"/>
              <a:ext cx="21498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>
                  <a:solidFill>
                    <a:srgbClr val="000000"/>
                  </a:solidFill>
                </a:rPr>
                <a:t>Euler's </a:t>
              </a:r>
              <a:r>
                <a:rPr lang="en-US" altLang="zh-TW" sz="2400" dirty="0" smtClean="0">
                  <a:solidFill>
                    <a:srgbClr val="000000"/>
                  </a:solidFill>
                </a:rPr>
                <a:t>formula:</a:t>
              </a:r>
              <a:endParaRPr lang="en-US" altLang="zh-TW" sz="2400" b="0" i="0" dirty="0">
                <a:solidFill>
                  <a:srgbClr val="000000"/>
                </a:solidFill>
                <a:effectLst/>
              </a:endParaRPr>
            </a:p>
          </p:txBody>
        </p:sp>
      </p:grp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574374"/>
              </p:ext>
            </p:extLst>
          </p:nvPr>
        </p:nvGraphicFramePr>
        <p:xfrm>
          <a:off x="1173811" y="4411226"/>
          <a:ext cx="72929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2" name="方程式" r:id="rId12" imgW="3047760" imgH="241200" progId="Equation.3">
                  <p:embed/>
                </p:oleObj>
              </mc:Choice>
              <mc:Fallback>
                <p:oleObj name="方程式" r:id="rId12" imgW="304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811" y="4411226"/>
                        <a:ext cx="72929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745216" y="5534942"/>
            <a:ext cx="276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solidFill>
                  <a:srgbClr val="0000FF"/>
                </a:solidFill>
              </a:rPr>
              <a:t>y</a:t>
            </a:r>
            <a:r>
              <a:rPr lang="en-US" altLang="zh-TW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altLang="zh-TW" sz="2400" dirty="0" smtClean="0">
                <a:solidFill>
                  <a:srgbClr val="0000FF"/>
                </a:solidFill>
              </a:rPr>
              <a:t>(t) should be real.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0728"/>
              </p:ext>
            </p:extLst>
          </p:nvPr>
        </p:nvGraphicFramePr>
        <p:xfrm>
          <a:off x="2025214" y="1577829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3" name="方程式" r:id="rId14" imgW="888840" imgH="228600" progId="Equation.3">
                  <p:embed/>
                </p:oleObj>
              </mc:Choice>
              <mc:Fallback>
                <p:oleObj name="方程式" r:id="rId14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14" y="1577829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192174"/>
              </p:ext>
            </p:extLst>
          </p:nvPr>
        </p:nvGraphicFramePr>
        <p:xfrm>
          <a:off x="4735541" y="1553931"/>
          <a:ext cx="2160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" name="方程式" r:id="rId16" imgW="901440" imgH="228600" progId="Equation.3">
                  <p:embed/>
                </p:oleObj>
              </mc:Choice>
              <mc:Fallback>
                <p:oleObj name="方程式" r:id="rId16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41" y="1553931"/>
                        <a:ext cx="2160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群組 13"/>
          <p:cNvGrpSpPr/>
          <p:nvPr/>
        </p:nvGrpSpPr>
        <p:grpSpPr>
          <a:xfrm>
            <a:off x="4572000" y="5418757"/>
            <a:ext cx="2377116" cy="608176"/>
            <a:chOff x="4572000" y="5418757"/>
            <a:chExt cx="2377116" cy="608176"/>
          </a:xfrm>
        </p:grpSpPr>
        <p:graphicFrame>
          <p:nvGraphicFramePr>
            <p:cNvPr id="1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682840"/>
                </p:ext>
              </p:extLst>
            </p:nvPr>
          </p:nvGraphicFramePr>
          <p:xfrm>
            <a:off x="5672766" y="5418757"/>
            <a:ext cx="1276350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95" name="方程式" r:id="rId18" imgW="533160" imgH="215640" progId="Equation.3">
                    <p:embed/>
                  </p:oleObj>
                </mc:Choice>
                <mc:Fallback>
                  <p:oleObj name="方程式" r:id="rId18" imgW="5331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2766" y="5418757"/>
                          <a:ext cx="1276350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向右箭號 3"/>
            <p:cNvSpPr/>
            <p:nvPr/>
          </p:nvSpPr>
          <p:spPr>
            <a:xfrm>
              <a:off x="4572000" y="5449083"/>
              <a:ext cx="831273" cy="5778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十字形 17"/>
          <p:cNvSpPr/>
          <p:nvPr/>
        </p:nvSpPr>
        <p:spPr>
          <a:xfrm rot="2459056">
            <a:off x="5532833" y="5032982"/>
            <a:ext cx="1556215" cy="1610381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9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Underdamped</a:t>
            </a:r>
            <a:endParaRPr lang="zh-TW" altLang="en-US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62457"/>
              </p:ext>
            </p:extLst>
          </p:nvPr>
        </p:nvGraphicFramePr>
        <p:xfrm>
          <a:off x="2437169" y="4040225"/>
          <a:ext cx="13065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7" name="方程式" r:id="rId4" imgW="545760" imgH="241200" progId="Equation.3">
                  <p:embed/>
                </p:oleObj>
              </mc:Choice>
              <mc:Fallback>
                <p:oleObj name="方程式" r:id="rId4" imgW="545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169" y="4040225"/>
                        <a:ext cx="13065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2681"/>
              </p:ext>
            </p:extLst>
          </p:nvPr>
        </p:nvGraphicFramePr>
        <p:xfrm>
          <a:off x="3847075" y="4434304"/>
          <a:ext cx="237013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8" name="方程式" r:id="rId6" imgW="990360" imgH="393480" progId="Equation.3">
                  <p:embed/>
                </p:oleObj>
              </mc:Choice>
              <mc:Fallback>
                <p:oleObj name="方程式" r:id="rId6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075" y="4434304"/>
                        <a:ext cx="2370137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700757"/>
              </p:ext>
            </p:extLst>
          </p:nvPr>
        </p:nvGraphicFramePr>
        <p:xfrm>
          <a:off x="6468626" y="4403763"/>
          <a:ext cx="23685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9" name="方程式" r:id="rId8" imgW="990360" imgH="393480" progId="Equation.3">
                  <p:embed/>
                </p:oleObj>
              </mc:Choice>
              <mc:Fallback>
                <p:oleObj name="方程式" r:id="rId8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8626" y="4403763"/>
                        <a:ext cx="236855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59810"/>
              </p:ext>
            </p:extLst>
          </p:nvPr>
        </p:nvGraphicFramePr>
        <p:xfrm>
          <a:off x="2025214" y="1577829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0" name="方程式" r:id="rId10" imgW="888840" imgH="228600" progId="Equation.3">
                  <p:embed/>
                </p:oleObj>
              </mc:Choice>
              <mc:Fallback>
                <p:oleObj name="方程式" r:id="rId10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14" y="1577829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95298"/>
              </p:ext>
            </p:extLst>
          </p:nvPr>
        </p:nvGraphicFramePr>
        <p:xfrm>
          <a:off x="4735541" y="1553931"/>
          <a:ext cx="2160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1" name="方程式" r:id="rId12" imgW="901440" imgH="228600" progId="Equation.3">
                  <p:embed/>
                </p:oleObj>
              </mc:Choice>
              <mc:Fallback>
                <p:oleObj name="方程式" r:id="rId12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41" y="1553931"/>
                        <a:ext cx="2160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4931082" y="325273"/>
            <a:ext cx="3710502" cy="1006855"/>
            <a:chOff x="380247" y="4091029"/>
            <a:chExt cx="3710502" cy="1006855"/>
          </a:xfrm>
        </p:grpSpPr>
        <p:graphicFrame>
          <p:nvGraphicFramePr>
            <p:cNvPr id="2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6726733"/>
                </p:ext>
              </p:extLst>
            </p:nvPr>
          </p:nvGraphicFramePr>
          <p:xfrm>
            <a:off x="1264999" y="4485109"/>
            <a:ext cx="2825750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62" name="方程式" r:id="rId14" imgW="1180800" imgH="228600" progId="Equation.3">
                    <p:embed/>
                  </p:oleObj>
                </mc:Choice>
                <mc:Fallback>
                  <p:oleObj name="方程式" r:id="rId14" imgW="1180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999" y="4485109"/>
                          <a:ext cx="2825750" cy="612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矩形 20"/>
            <p:cNvSpPr/>
            <p:nvPr/>
          </p:nvSpPr>
          <p:spPr>
            <a:xfrm>
              <a:off x="380247" y="4091029"/>
              <a:ext cx="21498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>
                  <a:solidFill>
                    <a:srgbClr val="000000"/>
                  </a:solidFill>
                </a:rPr>
                <a:t>Euler's </a:t>
              </a:r>
              <a:r>
                <a:rPr lang="en-US" altLang="zh-TW" sz="2400" dirty="0" smtClean="0">
                  <a:solidFill>
                    <a:srgbClr val="000000"/>
                  </a:solidFill>
                </a:rPr>
                <a:t>formula:</a:t>
              </a:r>
              <a:endParaRPr lang="en-US" altLang="zh-TW" sz="2400" b="0" i="0" dirty="0">
                <a:solidFill>
                  <a:srgbClr val="000000"/>
                </a:solidFill>
                <a:effectLst/>
              </a:endParaRPr>
            </a:p>
          </p:txBody>
        </p:sp>
      </p:grp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7102"/>
              </p:ext>
            </p:extLst>
          </p:nvPr>
        </p:nvGraphicFramePr>
        <p:xfrm>
          <a:off x="922337" y="2390096"/>
          <a:ext cx="72929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3" name="方程式" r:id="rId16" imgW="3047760" imgH="241200" progId="Equation.3">
                  <p:embed/>
                </p:oleObj>
              </mc:Choice>
              <mc:Fallback>
                <p:oleObj name="方程式" r:id="rId16" imgW="304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7" y="2390096"/>
                        <a:ext cx="72929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922337" y="3429914"/>
            <a:ext cx="276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solidFill>
                  <a:srgbClr val="0000FF"/>
                </a:solidFill>
              </a:rPr>
              <a:t>y</a:t>
            </a:r>
            <a:r>
              <a:rPr lang="en-US" altLang="zh-TW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altLang="zh-TW" sz="2400" dirty="0" smtClean="0">
                <a:solidFill>
                  <a:srgbClr val="0000FF"/>
                </a:solidFill>
              </a:rPr>
              <a:t>(t) should be real.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1418777" y="4114838"/>
            <a:ext cx="831273" cy="577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5647621" y="3002958"/>
            <a:ext cx="2421121" cy="712706"/>
            <a:chOff x="5647621" y="3002958"/>
            <a:chExt cx="2421121" cy="712706"/>
          </a:xfrm>
        </p:grpSpPr>
        <p:cxnSp>
          <p:nvCxnSpPr>
            <p:cNvPr id="27" name="直線接點 26"/>
            <p:cNvCxnSpPr/>
            <p:nvPr/>
          </p:nvCxnSpPr>
          <p:spPr>
            <a:xfrm>
              <a:off x="5647621" y="3002958"/>
              <a:ext cx="126513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8505846"/>
                </p:ext>
              </p:extLst>
            </p:nvPr>
          </p:nvGraphicFramePr>
          <p:xfrm>
            <a:off x="5716207" y="3171152"/>
            <a:ext cx="515938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64" name="方程式" r:id="rId18" imgW="215640" imgH="203040" progId="Equation.3">
                    <p:embed/>
                  </p:oleObj>
                </mc:Choice>
                <mc:Fallback>
                  <p:oleObj name="方程式" r:id="rId18" imgW="215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6207" y="3171152"/>
                          <a:ext cx="515938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文字方塊 28"/>
            <p:cNvSpPr txBox="1"/>
            <p:nvPr/>
          </p:nvSpPr>
          <p:spPr>
            <a:xfrm>
              <a:off x="6232145" y="3195792"/>
              <a:ext cx="1836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(no real part)</a:t>
              </a:r>
              <a:endParaRPr lang="zh-TW" altLang="en-US" sz="2400" dirty="0"/>
            </a:p>
          </p:txBody>
        </p:sp>
      </p:grpSp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94991"/>
              </p:ext>
            </p:extLst>
          </p:nvPr>
        </p:nvGraphicFramePr>
        <p:xfrm>
          <a:off x="2381250" y="5797550"/>
          <a:ext cx="21875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5" name="方程式" r:id="rId20" imgW="914400" imgH="215640" progId="Equation.3">
                  <p:embed/>
                </p:oleObj>
              </mc:Choice>
              <mc:Fallback>
                <p:oleObj name="方程式" r:id="rId2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797550"/>
                        <a:ext cx="21875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688143"/>
              </p:ext>
            </p:extLst>
          </p:nvPr>
        </p:nvGraphicFramePr>
        <p:xfrm>
          <a:off x="5137150" y="5797550"/>
          <a:ext cx="1822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6" name="方程式" r:id="rId22" imgW="761760" imgH="215640" progId="Equation.3">
                  <p:embed/>
                </p:oleObj>
              </mc:Choice>
              <mc:Fallback>
                <p:oleObj name="方程式" r:id="rId22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5797550"/>
                        <a:ext cx="1822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3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79231"/>
              </p:ext>
            </p:extLst>
          </p:nvPr>
        </p:nvGraphicFramePr>
        <p:xfrm>
          <a:off x="922337" y="4547420"/>
          <a:ext cx="473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3" name="方程式" r:id="rId4" imgW="1981080" imgH="241200" progId="Equation.3">
                  <p:embed/>
                </p:oleObj>
              </mc:Choice>
              <mc:Fallback>
                <p:oleObj name="方程式" r:id="rId4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7" y="4547420"/>
                        <a:ext cx="47386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997568" y="4547420"/>
            <a:ext cx="25207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a</a:t>
            </a:r>
            <a:r>
              <a:rPr lang="en-US" altLang="zh-TW" sz="2400" dirty="0" smtClean="0">
                <a:solidFill>
                  <a:srgbClr val="0000FF"/>
                </a:solidFill>
              </a:rPr>
              <a:t> and b will be determined by initial conditions 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79672"/>
              </p:ext>
            </p:extLst>
          </p:nvPr>
        </p:nvGraphicFramePr>
        <p:xfrm>
          <a:off x="2025214" y="1577829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4" name="方程式" r:id="rId6" imgW="888840" imgH="228600" progId="Equation.3">
                  <p:embed/>
                </p:oleObj>
              </mc:Choice>
              <mc:Fallback>
                <p:oleObj name="方程式" r:id="rId6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14" y="1577829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240080"/>
              </p:ext>
            </p:extLst>
          </p:nvPr>
        </p:nvGraphicFramePr>
        <p:xfrm>
          <a:off x="4735541" y="1553931"/>
          <a:ext cx="2160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5" name="方程式" r:id="rId8" imgW="901440" imgH="228600" progId="Equation.3">
                  <p:embed/>
                </p:oleObj>
              </mc:Choice>
              <mc:Fallback>
                <p:oleObj name="方程式" r:id="rId8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41" y="1553931"/>
                        <a:ext cx="2160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474400"/>
              </p:ext>
            </p:extLst>
          </p:nvPr>
        </p:nvGraphicFramePr>
        <p:xfrm>
          <a:off x="922337" y="2390096"/>
          <a:ext cx="72929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6" name="方程式" r:id="rId10" imgW="3047760" imgH="241200" progId="Equation.3">
                  <p:embed/>
                </p:oleObj>
              </mc:Choice>
              <mc:Fallback>
                <p:oleObj name="方程式" r:id="rId10" imgW="304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7" y="2390096"/>
                        <a:ext cx="72929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65931"/>
              </p:ext>
            </p:extLst>
          </p:nvPr>
        </p:nvGraphicFramePr>
        <p:xfrm>
          <a:off x="3797283" y="3650736"/>
          <a:ext cx="21875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7" name="方程式" r:id="rId12" imgW="914400" imgH="215640" progId="Equation.3">
                  <p:embed/>
                </p:oleObj>
              </mc:Choice>
              <mc:Fallback>
                <p:oleObj name="方程式" r:id="rId12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283" y="3650736"/>
                        <a:ext cx="21875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132834"/>
              </p:ext>
            </p:extLst>
          </p:nvPr>
        </p:nvGraphicFramePr>
        <p:xfrm>
          <a:off x="6346704" y="3650736"/>
          <a:ext cx="1822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8" name="方程式" r:id="rId14" imgW="761760" imgH="215640" progId="Equation.3">
                  <p:embed/>
                </p:oleObj>
              </mc:Choice>
              <mc:Fallback>
                <p:oleObj name="方程式" r:id="rId14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704" y="3650736"/>
                        <a:ext cx="1822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569629"/>
              </p:ext>
            </p:extLst>
          </p:nvPr>
        </p:nvGraphicFramePr>
        <p:xfrm>
          <a:off x="1016166" y="3596535"/>
          <a:ext cx="13065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9" name="方程式" r:id="rId16" imgW="545760" imgH="241200" progId="Equation.3">
                  <p:embed/>
                </p:oleObj>
              </mc:Choice>
              <mc:Fallback>
                <p:oleObj name="方程式" r:id="rId16" imgW="545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166" y="3596535"/>
                        <a:ext cx="13065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向右箭號 21"/>
          <p:cNvSpPr/>
          <p:nvPr/>
        </p:nvSpPr>
        <p:spPr>
          <a:xfrm>
            <a:off x="2606842" y="3660831"/>
            <a:ext cx="831273" cy="577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586098" y="5270477"/>
            <a:ext cx="32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Memorize this!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3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282992"/>
              </p:ext>
            </p:extLst>
          </p:nvPr>
        </p:nvGraphicFramePr>
        <p:xfrm>
          <a:off x="280561" y="2318775"/>
          <a:ext cx="85074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0" name="方程式" r:id="rId3" imgW="3555720" imgH="482400" progId="Equation.3">
                  <p:embed/>
                </p:oleObj>
              </mc:Choice>
              <mc:Fallback>
                <p:oleObj name="方程式" r:id="rId3" imgW="3555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61" y="2318775"/>
                        <a:ext cx="8507413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73577"/>
              </p:ext>
            </p:extLst>
          </p:nvPr>
        </p:nvGraphicFramePr>
        <p:xfrm>
          <a:off x="371475" y="3529013"/>
          <a:ext cx="531653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1" name="方程式" r:id="rId5" imgW="2222280" imgH="431640" progId="Equation.3">
                  <p:embed/>
                </p:oleObj>
              </mc:Choice>
              <mc:Fallback>
                <p:oleObj name="方程式" r:id="rId5" imgW="222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3529013"/>
                        <a:ext cx="531653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662587"/>
              </p:ext>
            </p:extLst>
          </p:nvPr>
        </p:nvGraphicFramePr>
        <p:xfrm>
          <a:off x="1130300" y="4684713"/>
          <a:ext cx="60150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2" name="方程式" r:id="rId7" imgW="2514600" imgH="241200" progId="Equation.3">
                  <p:embed/>
                </p:oleObj>
              </mc:Choice>
              <mc:Fallback>
                <p:oleObj name="方程式" r:id="rId7" imgW="2514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684713"/>
                        <a:ext cx="601503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888334"/>
              </p:ext>
            </p:extLst>
          </p:nvPr>
        </p:nvGraphicFramePr>
        <p:xfrm>
          <a:off x="8389117" y="7162579"/>
          <a:ext cx="39497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3" name="方程式" r:id="rId9" imgW="1650960" imgH="241200" progId="Equation.3">
                  <p:embed/>
                </p:oleObj>
              </mc:Choice>
              <mc:Fallback>
                <p:oleObj name="方程式" r:id="rId9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9117" y="7162579"/>
                        <a:ext cx="39497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5293858" y="5467768"/>
            <a:ext cx="25207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L</a:t>
            </a:r>
            <a:r>
              <a:rPr lang="en-US" altLang="zh-TW" sz="2400" dirty="0" smtClean="0">
                <a:solidFill>
                  <a:srgbClr val="0000FF"/>
                </a:solidFill>
              </a:rPr>
              <a:t> and </a:t>
            </a:r>
            <a:r>
              <a:rPr lang="el-GR" altLang="zh-TW" sz="2400" dirty="0" smtClean="0">
                <a:solidFill>
                  <a:srgbClr val="0000FF"/>
                </a:solidFill>
              </a:rPr>
              <a:t>θ</a:t>
            </a:r>
            <a:r>
              <a:rPr lang="en-US" altLang="zh-TW" sz="2400" dirty="0" smtClean="0">
                <a:solidFill>
                  <a:srgbClr val="0000FF"/>
                </a:solidFill>
              </a:rPr>
              <a:t> will be determined by initial conditions 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63062"/>
              </p:ext>
            </p:extLst>
          </p:nvPr>
        </p:nvGraphicFramePr>
        <p:xfrm>
          <a:off x="280561" y="1579287"/>
          <a:ext cx="473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4" name="方程式" r:id="rId11" imgW="1981080" imgH="241200" progId="Equation.3">
                  <p:embed/>
                </p:oleObj>
              </mc:Choice>
              <mc:Fallback>
                <p:oleObj name="方程式" r:id="rId11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61" y="1579287"/>
                        <a:ext cx="47386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82345"/>
              </p:ext>
            </p:extLst>
          </p:nvPr>
        </p:nvGraphicFramePr>
        <p:xfrm>
          <a:off x="6137920" y="3727540"/>
          <a:ext cx="20050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5" name="方程式" r:id="rId13" imgW="838080" imgH="253800" progId="Equation.3">
                  <p:embed/>
                </p:oleObj>
              </mc:Choice>
              <mc:Fallback>
                <p:oleObj name="方程式" r:id="rId13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920" y="3727540"/>
                        <a:ext cx="20050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64592"/>
              </p:ext>
            </p:extLst>
          </p:nvPr>
        </p:nvGraphicFramePr>
        <p:xfrm>
          <a:off x="1130300" y="5421313"/>
          <a:ext cx="37671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6" name="方程式" r:id="rId15" imgW="1574640" imgH="241200" progId="Equation.3">
                  <p:embed/>
                </p:oleObj>
              </mc:Choice>
              <mc:Fallback>
                <p:oleObj name="方程式" r:id="rId15" imgW="1574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5421313"/>
                        <a:ext cx="376713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5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02124"/>
              </p:ext>
            </p:extLst>
          </p:nvPr>
        </p:nvGraphicFramePr>
        <p:xfrm>
          <a:off x="2662238" y="2413000"/>
          <a:ext cx="37671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2" name="方程式" r:id="rId3" imgW="1574640" imgH="241200" progId="Equation.3">
                  <p:embed/>
                </p:oleObj>
              </mc:Choice>
              <mc:Fallback>
                <p:oleObj name="方程式" r:id="rId3" imgW="1574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2413000"/>
                        <a:ext cx="376713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4405" y="3346808"/>
            <a:ext cx="7534275" cy="2781300"/>
          </a:xfrm>
          <a:prstGeom prst="rect">
            <a:avLst/>
          </a:prstGeom>
        </p:spPr>
      </p:pic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820569"/>
              </p:ext>
            </p:extLst>
          </p:nvPr>
        </p:nvGraphicFramePr>
        <p:xfrm>
          <a:off x="2961053" y="3515946"/>
          <a:ext cx="8509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3" name="方程式" r:id="rId6" imgW="355320" imgH="203040" progId="Equation.3">
                  <p:embed/>
                </p:oleObj>
              </mc:Choice>
              <mc:Fallback>
                <p:oleObj name="方程式" r:id="rId6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053" y="3515946"/>
                        <a:ext cx="8509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34215"/>
              </p:ext>
            </p:extLst>
          </p:nvPr>
        </p:nvGraphicFramePr>
        <p:xfrm>
          <a:off x="1344455" y="3370055"/>
          <a:ext cx="3349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4" name="方程式" r:id="rId8" imgW="139680" imgH="164880" progId="Equation.3">
                  <p:embed/>
                </p:oleObj>
              </mc:Choice>
              <mc:Fallback>
                <p:oleObj name="方程式" r:id="rId8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455" y="3370055"/>
                        <a:ext cx="3349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421235"/>
              </p:ext>
            </p:extLst>
          </p:nvPr>
        </p:nvGraphicFramePr>
        <p:xfrm>
          <a:off x="226768" y="4020525"/>
          <a:ext cx="10652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5" name="方程式" r:id="rId10" imgW="444240" imgH="177480" progId="Equation.3">
                  <p:embed/>
                </p:oleObj>
              </mc:Choice>
              <mc:Fallback>
                <p:oleObj name="方程式" r:id="rId10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68" y="4020525"/>
                        <a:ext cx="106521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單箭頭接點 11"/>
          <p:cNvCxnSpPr>
            <a:endCxn id="10" idx="3"/>
          </p:cNvCxnSpPr>
          <p:nvPr/>
        </p:nvCxnSpPr>
        <p:spPr>
          <a:xfrm flipH="1" flipV="1">
            <a:off x="1384404" y="4260188"/>
            <a:ext cx="397783" cy="1111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332220"/>
              </p:ext>
            </p:extLst>
          </p:nvPr>
        </p:nvGraphicFramePr>
        <p:xfrm>
          <a:off x="2571253" y="1690689"/>
          <a:ext cx="473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6" name="方程式" r:id="rId12" imgW="1981080" imgH="241200" progId="Equation.3">
                  <p:embed/>
                </p:oleObj>
              </mc:Choice>
              <mc:Fallback>
                <p:oleObj name="方程式" r:id="rId12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253" y="1690689"/>
                        <a:ext cx="47386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9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Second-order 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dirty="0" smtClean="0"/>
              <a:t>Steps for solving by differential </a:t>
            </a:r>
            <a:r>
              <a:rPr lang="en-US" altLang="zh-TW" dirty="0"/>
              <a:t>equation (Chapter </a:t>
            </a:r>
            <a:r>
              <a:rPr lang="en-US" altLang="zh-TW" dirty="0" smtClean="0"/>
              <a:t>9.3, 9.4)</a:t>
            </a:r>
          </a:p>
          <a:p>
            <a:pPr lvl="1"/>
            <a:r>
              <a:rPr lang="en-US" altLang="zh-TW" dirty="0" smtClean="0"/>
              <a:t>1. List the differential equation (</a:t>
            </a:r>
            <a:r>
              <a:rPr lang="en-US" altLang="zh-TW" dirty="0"/>
              <a:t>Chapter 9.3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2. Find natural response (</a:t>
            </a:r>
            <a:r>
              <a:rPr lang="en-US" altLang="zh-TW" dirty="0"/>
              <a:t>Chapter 9.3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sz="2400" dirty="0" smtClean="0"/>
              <a:t>There is some unknown variables in the natural response.</a:t>
            </a:r>
          </a:p>
          <a:p>
            <a:pPr lvl="1"/>
            <a:r>
              <a:rPr lang="en-US" altLang="zh-TW" dirty="0"/>
              <a:t>3</a:t>
            </a:r>
            <a:r>
              <a:rPr lang="en-US" altLang="zh-TW" dirty="0" smtClean="0"/>
              <a:t>. Find forced response (</a:t>
            </a:r>
            <a:r>
              <a:rPr lang="en-US" altLang="zh-TW" dirty="0"/>
              <a:t>Chapter </a:t>
            </a:r>
            <a:r>
              <a:rPr lang="en-US" altLang="zh-TW" dirty="0" smtClean="0"/>
              <a:t>9.4)</a:t>
            </a:r>
          </a:p>
          <a:p>
            <a:pPr lvl="1"/>
            <a:r>
              <a:rPr lang="en-US" altLang="zh-TW" dirty="0" smtClean="0"/>
              <a:t>4. </a:t>
            </a:r>
            <a:r>
              <a:rPr lang="en-US" altLang="zh-TW" dirty="0"/>
              <a:t>Find initial conditions </a:t>
            </a:r>
            <a:r>
              <a:rPr lang="en-US" altLang="zh-TW" dirty="0" smtClean="0"/>
              <a:t>(</a:t>
            </a:r>
            <a:r>
              <a:rPr lang="en-US" altLang="zh-TW" dirty="0"/>
              <a:t>Chapter </a:t>
            </a:r>
            <a:r>
              <a:rPr lang="en-US" altLang="zh-TW" dirty="0" smtClean="0"/>
              <a:t>9.4)</a:t>
            </a:r>
            <a:endParaRPr lang="en-US" altLang="zh-TW" dirty="0"/>
          </a:p>
          <a:p>
            <a:pPr lvl="1"/>
            <a:r>
              <a:rPr lang="en-US" altLang="zh-TW" dirty="0" smtClean="0"/>
              <a:t>5. Complete response = </a:t>
            </a:r>
            <a:r>
              <a:rPr lang="en-US" altLang="zh-TW" dirty="0"/>
              <a:t>natural response </a:t>
            </a:r>
            <a:r>
              <a:rPr lang="en-US" altLang="zh-TW" dirty="0" smtClean="0"/>
              <a:t>+ </a:t>
            </a:r>
            <a:r>
              <a:rPr lang="en-US" altLang="zh-TW" dirty="0"/>
              <a:t>forced </a:t>
            </a:r>
            <a:r>
              <a:rPr lang="en-US" altLang="zh-TW" dirty="0" smtClean="0"/>
              <a:t>response (</a:t>
            </a:r>
            <a:r>
              <a:rPr lang="en-US" altLang="zh-TW" dirty="0"/>
              <a:t>Chapter </a:t>
            </a:r>
            <a:r>
              <a:rPr lang="en-US" altLang="zh-TW" dirty="0" smtClean="0"/>
              <a:t>9.4)</a:t>
            </a:r>
            <a:endParaRPr lang="en-US" altLang="zh-TW" dirty="0"/>
          </a:p>
          <a:p>
            <a:pPr lvl="2"/>
            <a:r>
              <a:rPr lang="en-US" altLang="zh-TW" sz="2400" dirty="0" smtClean="0"/>
              <a:t>Find the </a:t>
            </a:r>
            <a:r>
              <a:rPr lang="en-US" altLang="zh-TW" sz="2400" dirty="0"/>
              <a:t>unknown variables in the natural </a:t>
            </a:r>
            <a:r>
              <a:rPr lang="en-US" altLang="zh-TW" sz="2400" dirty="0" smtClean="0"/>
              <a:t>response by the initial conditions</a:t>
            </a:r>
            <a:endParaRPr lang="en-US" altLang="zh-TW" sz="2400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081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err="1" smtClean="0">
                <a:solidFill>
                  <a:srgbClr val="0000FF"/>
                </a:solidFill>
              </a:rPr>
              <a:t>Undamped</a:t>
            </a:r>
            <a:r>
              <a:rPr lang="en-US" altLang="zh-TW" sz="4400" dirty="0" smtClean="0">
                <a:solidFill>
                  <a:srgbClr val="0000FF"/>
                </a:solidFill>
              </a:rPr>
              <a:t> </a:t>
            </a:r>
            <a:r>
              <a:rPr lang="en-US" altLang="zh-TW" sz="4400" dirty="0">
                <a:solidFill>
                  <a:srgbClr val="0000FF"/>
                </a:solidFill>
              </a:rPr>
              <a:t>Response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Undamped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70729"/>
              </p:ext>
            </p:extLst>
          </p:nvPr>
        </p:nvGraphicFramePr>
        <p:xfrm>
          <a:off x="2152312" y="1587841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9" name="方程式" r:id="rId3" imgW="888840" imgH="228600" progId="Equation.3">
                  <p:embed/>
                </p:oleObj>
              </mc:Choice>
              <mc:Fallback>
                <p:oleObj name="方程式" r:id="rId3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312" y="1587841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30941"/>
              </p:ext>
            </p:extLst>
          </p:nvPr>
        </p:nvGraphicFramePr>
        <p:xfrm>
          <a:off x="4774068" y="1538062"/>
          <a:ext cx="21605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" name="方程式" r:id="rId5" imgW="901440" imgH="228600" progId="Equation.3">
                  <p:embed/>
                </p:oleObj>
              </mc:Choice>
              <mc:Fallback>
                <p:oleObj name="方程式" r:id="rId5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068" y="1538062"/>
                        <a:ext cx="216058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71809"/>
              </p:ext>
            </p:extLst>
          </p:nvPr>
        </p:nvGraphicFramePr>
        <p:xfrm>
          <a:off x="1055237" y="3074053"/>
          <a:ext cx="914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" name="方程式" r:id="rId7" imgW="380880" imgH="177480" progId="Equation.3">
                  <p:embed/>
                </p:oleObj>
              </mc:Choice>
              <mc:Fallback>
                <p:oleObj name="方程式" r:id="rId7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237" y="3074053"/>
                        <a:ext cx="914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144371"/>
              </p:ext>
            </p:extLst>
          </p:nvPr>
        </p:nvGraphicFramePr>
        <p:xfrm>
          <a:off x="2547599" y="3004997"/>
          <a:ext cx="13398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" name="方程式" r:id="rId9" imgW="558720" imgH="228600" progId="Equation.3">
                  <p:embed/>
                </p:oleObj>
              </mc:Choice>
              <mc:Fallback>
                <p:oleObj name="方程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599" y="3004997"/>
                        <a:ext cx="13398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151559"/>
              </p:ext>
            </p:extLst>
          </p:nvPr>
        </p:nvGraphicFramePr>
        <p:xfrm>
          <a:off x="4487024" y="3038954"/>
          <a:ext cx="16129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3" name="方程式" r:id="rId11" imgW="672840" imgH="228600" progId="Equation.3">
                  <p:embed/>
                </p:oleObj>
              </mc:Choice>
              <mc:Fallback>
                <p:oleObj name="方程式" r:id="rId11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024" y="3038954"/>
                        <a:ext cx="16129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625418"/>
              </p:ext>
            </p:extLst>
          </p:nvPr>
        </p:nvGraphicFramePr>
        <p:xfrm>
          <a:off x="4787900" y="5767388"/>
          <a:ext cx="32194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4" name="方程式" r:id="rId13" imgW="1346040" imgH="228600" progId="Equation.3">
                  <p:embed/>
                </p:oleObj>
              </mc:Choice>
              <mc:Fallback>
                <p:oleObj name="方程式" r:id="rId13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767388"/>
                        <a:ext cx="32194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右箭號 11"/>
          <p:cNvSpPr/>
          <p:nvPr/>
        </p:nvSpPr>
        <p:spPr>
          <a:xfrm>
            <a:off x="3790288" y="4633339"/>
            <a:ext cx="928915" cy="425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83079" y="2334079"/>
            <a:ext cx="6999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Undamped</a:t>
            </a:r>
            <a:r>
              <a:rPr lang="en-US" altLang="zh-TW" sz="2800" dirty="0" smtClean="0"/>
              <a:t> is a special case of underdamped. </a:t>
            </a:r>
            <a:endParaRPr lang="zh-TW" altLang="en-US" sz="2800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674456"/>
              </p:ext>
            </p:extLst>
          </p:nvPr>
        </p:nvGraphicFramePr>
        <p:xfrm>
          <a:off x="178255" y="5250193"/>
          <a:ext cx="37671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5" name="方程式" r:id="rId15" imgW="1574640" imgH="241200" progId="Equation.3">
                  <p:embed/>
                </p:oleObj>
              </mc:Choice>
              <mc:Fallback>
                <p:oleObj name="方程式" r:id="rId15" imgW="1574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55" y="5250193"/>
                        <a:ext cx="376713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05603"/>
              </p:ext>
            </p:extLst>
          </p:nvPr>
        </p:nvGraphicFramePr>
        <p:xfrm>
          <a:off x="178255" y="3892218"/>
          <a:ext cx="473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6" name="方程式" r:id="rId17" imgW="1981080" imgH="241200" progId="Equation.3">
                  <p:embed/>
                </p:oleObj>
              </mc:Choice>
              <mc:Fallback>
                <p:oleObj name="方程式" r:id="rId17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55" y="3892218"/>
                        <a:ext cx="47386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向右箭號 14"/>
          <p:cNvSpPr/>
          <p:nvPr/>
        </p:nvSpPr>
        <p:spPr>
          <a:xfrm>
            <a:off x="3786095" y="5854845"/>
            <a:ext cx="928915" cy="437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084074"/>
              </p:ext>
            </p:extLst>
          </p:nvPr>
        </p:nvGraphicFramePr>
        <p:xfrm>
          <a:off x="4719203" y="4498552"/>
          <a:ext cx="40100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" name="方程式" r:id="rId19" imgW="1676160" imgH="228600" progId="Equation.3">
                  <p:embed/>
                </p:oleObj>
              </mc:Choice>
              <mc:Fallback>
                <p:oleObj name="方程式" r:id="rId19" imgW="1676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203" y="4498552"/>
                        <a:ext cx="40100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16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rgbClr val="0000FF"/>
                </a:solidFill>
              </a:rPr>
              <a:t>Critical Damped </a:t>
            </a:r>
            <a:r>
              <a:rPr lang="en-US" altLang="zh-TW" sz="4400" dirty="0">
                <a:solidFill>
                  <a:srgbClr val="0000FF"/>
                </a:solidFill>
              </a:rPr>
              <a:t>Response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Critical Damped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94686"/>
              </p:ext>
            </p:extLst>
          </p:nvPr>
        </p:nvGraphicFramePr>
        <p:xfrm>
          <a:off x="433719" y="2407713"/>
          <a:ext cx="12461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" name="方程式" r:id="rId3" imgW="520560" imgH="241200" progId="Equation.3">
                  <p:embed/>
                </p:oleObj>
              </mc:Choice>
              <mc:Fallback>
                <p:oleObj name="方程式" r:id="rId3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19" y="2407713"/>
                        <a:ext cx="12461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948686" y="2471642"/>
            <a:ext cx="285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Underdamped</a:t>
            </a:r>
            <a:endParaRPr lang="zh-TW" altLang="en-US" sz="24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26888"/>
              </p:ext>
            </p:extLst>
          </p:nvPr>
        </p:nvGraphicFramePr>
        <p:xfrm>
          <a:off x="417845" y="1750800"/>
          <a:ext cx="1277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" name="方程式" r:id="rId5" imgW="533160" imgH="241200" progId="Equation.3">
                  <p:embed/>
                </p:oleObj>
              </mc:Choice>
              <mc:Fallback>
                <p:oleObj name="方程式" r:id="rId5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45" y="1750800"/>
                        <a:ext cx="1277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948686" y="1750800"/>
            <a:ext cx="285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Overdamped</a:t>
            </a:r>
            <a:endParaRPr lang="zh-TW" altLang="en-US" sz="24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60249"/>
              </p:ext>
            </p:extLst>
          </p:nvPr>
        </p:nvGraphicFramePr>
        <p:xfrm>
          <a:off x="437789" y="3132044"/>
          <a:ext cx="1277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4" name="方程式" r:id="rId7" imgW="533160" imgH="241200" progId="Equation.3">
                  <p:embed/>
                </p:oleObj>
              </mc:Choice>
              <mc:Fallback>
                <p:oleObj name="方程式" r:id="rId7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789" y="3132044"/>
                        <a:ext cx="1277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948686" y="3155356"/>
            <a:ext cx="2278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Critical damped</a:t>
            </a:r>
            <a:endParaRPr lang="zh-TW" altLang="en-US" sz="24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942175"/>
              </p:ext>
            </p:extLst>
          </p:nvPr>
        </p:nvGraphicFramePr>
        <p:xfrm>
          <a:off x="5328400" y="4232851"/>
          <a:ext cx="194786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" name="方程式" r:id="rId9" imgW="812520" imgH="215640" progId="Equation.3">
                  <p:embed/>
                </p:oleObj>
              </mc:Choice>
              <mc:Fallback>
                <p:oleObj name="方程式" r:id="rId9" imgW="812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400" y="4232851"/>
                        <a:ext cx="1947862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526861"/>
              </p:ext>
            </p:extLst>
          </p:nvPr>
        </p:nvGraphicFramePr>
        <p:xfrm>
          <a:off x="1309002" y="4089462"/>
          <a:ext cx="344011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6" name="方程式" r:id="rId11" imgW="1434960" imgH="291960" progId="Equation.3">
                  <p:embed/>
                </p:oleObj>
              </mc:Choice>
              <mc:Fallback>
                <p:oleObj name="方程式" r:id="rId11" imgW="1434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002" y="4089462"/>
                        <a:ext cx="3440112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45041"/>
              </p:ext>
            </p:extLst>
          </p:nvPr>
        </p:nvGraphicFramePr>
        <p:xfrm>
          <a:off x="1292850" y="5221099"/>
          <a:ext cx="21542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7" name="方程式" r:id="rId13" imgW="901440" imgH="241200" progId="Equation.3">
                  <p:embed/>
                </p:oleObj>
              </mc:Choice>
              <mc:Fallback>
                <p:oleObj name="方程式" r:id="rId13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850" y="5221099"/>
                        <a:ext cx="21542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2051930" y="5751371"/>
            <a:ext cx="1954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Not complete</a:t>
            </a:r>
            <a:endParaRPr lang="zh-TW" altLang="en-US" sz="2400" dirty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54675"/>
              </p:ext>
            </p:extLst>
          </p:nvPr>
        </p:nvGraphicFramePr>
        <p:xfrm>
          <a:off x="4572000" y="5221099"/>
          <a:ext cx="34925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8" name="方程式" r:id="rId15" imgW="1460160" imgH="241200" progId="Equation.3">
                  <p:embed/>
                </p:oleObj>
              </mc:Choice>
              <mc:Fallback>
                <p:oleObj name="方程式" r:id="rId15" imgW="1460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21099"/>
                        <a:ext cx="34925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40042"/>
              </p:ext>
            </p:extLst>
          </p:nvPr>
        </p:nvGraphicFramePr>
        <p:xfrm>
          <a:off x="4292463" y="1709798"/>
          <a:ext cx="3252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9" name="方程式" r:id="rId17" imgW="1358640" imgH="241200" progId="Equation.3">
                  <p:embed/>
                </p:oleObj>
              </mc:Choice>
              <mc:Fallback>
                <p:oleObj name="方程式" r:id="rId17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63" y="1709798"/>
                        <a:ext cx="3252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163479"/>
              </p:ext>
            </p:extLst>
          </p:nvPr>
        </p:nvGraphicFramePr>
        <p:xfrm>
          <a:off x="4292463" y="2398500"/>
          <a:ext cx="473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0" name="方程式" r:id="rId19" imgW="1981080" imgH="241200" progId="Equation.3">
                  <p:embed/>
                </p:oleObj>
              </mc:Choice>
              <mc:Fallback>
                <p:oleObj name="方程式" r:id="rId19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63" y="2398500"/>
                        <a:ext cx="47386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846035"/>
              </p:ext>
            </p:extLst>
          </p:nvPr>
        </p:nvGraphicFramePr>
        <p:xfrm>
          <a:off x="4292463" y="3133827"/>
          <a:ext cx="136683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1" name="方程式" r:id="rId21" imgW="571320" imgH="228600" progId="Equation.3">
                  <p:embed/>
                </p:oleObj>
              </mc:Choice>
              <mc:Fallback>
                <p:oleObj name="方程式" r:id="rId21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63" y="3133827"/>
                        <a:ext cx="136683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5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Critical </a:t>
            </a:r>
            <a:r>
              <a:rPr lang="en-US" altLang="zh-TW" dirty="0" smtClean="0"/>
              <a:t>Damped (Problem 9.44)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87948"/>
              </p:ext>
            </p:extLst>
          </p:nvPr>
        </p:nvGraphicFramePr>
        <p:xfrm>
          <a:off x="1139825" y="1742988"/>
          <a:ext cx="34321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8" name="方程式" r:id="rId3" imgW="1434960" imgH="241200" progId="Equation.3">
                  <p:embed/>
                </p:oleObj>
              </mc:Choice>
              <mc:Fallback>
                <p:oleObj name="方程式" r:id="rId3" imgW="1434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742988"/>
                        <a:ext cx="34321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700" y="2901273"/>
            <a:ext cx="7820025" cy="3429000"/>
          </a:xfrm>
          <a:prstGeom prst="rect">
            <a:avLst/>
          </a:prstGeom>
        </p:spPr>
      </p:pic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24352"/>
              </p:ext>
            </p:extLst>
          </p:nvPr>
        </p:nvGraphicFramePr>
        <p:xfrm>
          <a:off x="5063289" y="1767216"/>
          <a:ext cx="2035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9" name="方程式" r:id="rId6" imgW="850680" imgH="228600" progId="Equation.3">
                  <p:embed/>
                </p:oleObj>
              </mc:Choice>
              <mc:Fallback>
                <p:oleObj name="方程式" r:id="rId6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289" y="1767216"/>
                        <a:ext cx="20351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74708"/>
              </p:ext>
            </p:extLst>
          </p:nvPr>
        </p:nvGraphicFramePr>
        <p:xfrm>
          <a:off x="5046663" y="2470150"/>
          <a:ext cx="294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0" name="方程式" r:id="rId8" imgW="1231560" imgH="228600" progId="Equation.3">
                  <p:embed/>
                </p:oleObj>
              </mc:Choice>
              <mc:Fallback>
                <p:oleObj name="方程式" r:id="rId8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470150"/>
                        <a:ext cx="294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435933"/>
              </p:ext>
            </p:extLst>
          </p:nvPr>
        </p:nvGraphicFramePr>
        <p:xfrm>
          <a:off x="5046663" y="3182190"/>
          <a:ext cx="31877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1" name="方程式" r:id="rId10" imgW="1333440" imgH="228600" progId="Equation.3">
                  <p:embed/>
                </p:oleObj>
              </mc:Choice>
              <mc:Fallback>
                <p:oleObj name="方程式" r:id="rId10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3182190"/>
                        <a:ext cx="31877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61892"/>
              </p:ext>
            </p:extLst>
          </p:nvPr>
        </p:nvGraphicFramePr>
        <p:xfrm>
          <a:off x="500480" y="3182190"/>
          <a:ext cx="5461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2" name="方程式" r:id="rId12" imgW="228600" imgH="393480" progId="Equation.3">
                  <p:embed/>
                </p:oleObj>
              </mc:Choice>
              <mc:Fallback>
                <p:oleObj name="方程式" r:id="rId12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80" y="3182190"/>
                        <a:ext cx="5461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75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2</a:t>
            </a:r>
            <a:r>
              <a:rPr lang="en-US" altLang="zh-TW" sz="4400" dirty="0" smtClean="0"/>
              <a:t>: Find Natural Response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rgbClr val="0000FF"/>
                </a:solidFill>
              </a:rPr>
              <a:t>Summary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27971"/>
              </p:ext>
            </p:extLst>
          </p:nvPr>
        </p:nvGraphicFramePr>
        <p:xfrm>
          <a:off x="1135293" y="5271527"/>
          <a:ext cx="2930727" cy="789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方程式" r:id="rId3" imgW="1638000" imgH="393480" progId="Equation.3">
                  <p:embed/>
                </p:oleObj>
              </mc:Choice>
              <mc:Fallback>
                <p:oleObj name="方程式" r:id="rId3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293" y="5271527"/>
                        <a:ext cx="2930727" cy="789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455085"/>
              </p:ext>
            </p:extLst>
          </p:nvPr>
        </p:nvGraphicFramePr>
        <p:xfrm>
          <a:off x="4836584" y="5212912"/>
          <a:ext cx="3099893" cy="84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方程式" r:id="rId5" imgW="1612800" imgH="393480" progId="Equation.3">
                  <p:embed/>
                </p:oleObj>
              </mc:Choice>
              <mc:Fallback>
                <p:oleObj name="方程式" r:id="rId5" imgW="1612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584" y="5212912"/>
                        <a:ext cx="3099893" cy="848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5827" y="3445733"/>
            <a:ext cx="3109661" cy="1884408"/>
          </a:xfrm>
          <a:prstGeom prst="rect">
            <a:avLst/>
          </a:prstGeom>
        </p:spPr>
      </p:pic>
      <p:pic>
        <p:nvPicPr>
          <p:cNvPr id="7" name="內容版面配置區 7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379" y="3769837"/>
            <a:ext cx="3426305" cy="1501690"/>
          </a:xfrm>
        </p:spPr>
      </p:pic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237875"/>
              </p:ext>
            </p:extLst>
          </p:nvPr>
        </p:nvGraphicFramePr>
        <p:xfrm>
          <a:off x="2600657" y="1394259"/>
          <a:ext cx="43164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方程式" r:id="rId9" imgW="1803240" imgH="241200" progId="Equation.3">
                  <p:embed/>
                </p:oleObj>
              </mc:Choice>
              <mc:Fallback>
                <p:oleObj name="方程式" r:id="rId9" imgW="1803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657" y="1394259"/>
                        <a:ext cx="43164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628650" y="1972895"/>
            <a:ext cx="460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Fix </a:t>
            </a:r>
            <a:r>
              <a:rPr lang="el-GR" altLang="zh-TW" sz="2400" dirty="0" smtClean="0"/>
              <a:t>ω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, decrease 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 (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 is positive):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56487" y="2589767"/>
            <a:ext cx="19525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Overdamped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058890" y="2434246"/>
            <a:ext cx="125512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Critical damped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663854" y="2554745"/>
            <a:ext cx="215774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Underdamped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152387" y="2570787"/>
            <a:ext cx="17275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Undamped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>
            <a:off x="2709054" y="2589767"/>
            <a:ext cx="34983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4323543" y="2544978"/>
            <a:ext cx="34983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6826727" y="2571042"/>
            <a:ext cx="34983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1101147" y="6119730"/>
            <a:ext cx="313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Decrease 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, smaller R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836584" y="6119730"/>
            <a:ext cx="313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Decrease 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, increase R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550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780465" y="1180266"/>
            <a:ext cx="7472779" cy="5470107"/>
            <a:chOff x="723315" y="669926"/>
            <a:chExt cx="7472779" cy="5470107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3315" y="669926"/>
              <a:ext cx="7472779" cy="5470107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5422231" y="1363579"/>
              <a:ext cx="1748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TW" sz="2000" dirty="0" smtClean="0"/>
                <a:t>α</a:t>
              </a:r>
              <a:r>
                <a:rPr lang="en-US" altLang="zh-TW" sz="2000" dirty="0" smtClean="0"/>
                <a:t>=0</a:t>
              </a:r>
            </a:p>
            <a:p>
              <a:r>
                <a:rPr lang="en-US" altLang="zh-TW" sz="2000" dirty="0" err="1" smtClean="0"/>
                <a:t>Undamped</a:t>
              </a:r>
              <a:endParaRPr lang="zh-TW" altLang="en-US" sz="2000" dirty="0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349917" y="303761"/>
            <a:ext cx="460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Fix </a:t>
            </a:r>
            <a:r>
              <a:rPr lang="el-GR" altLang="zh-TW" sz="2400" dirty="0" smtClean="0"/>
              <a:t>ω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, decrease 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 (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 is positive)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21368" y="718601"/>
            <a:ext cx="53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The position of the two roots </a:t>
            </a:r>
            <a:r>
              <a:rPr lang="el-GR" altLang="zh-TW" sz="2400" dirty="0" smtClean="0"/>
              <a:t>λ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and </a:t>
            </a:r>
            <a:r>
              <a:rPr lang="el-GR" altLang="zh-TW" sz="2400" dirty="0" smtClean="0"/>
              <a:t>λ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. </a:t>
            </a:r>
            <a:endParaRPr lang="zh-TW" altLang="en-US" sz="2400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059895"/>
              </p:ext>
            </p:extLst>
          </p:nvPr>
        </p:nvGraphicFramePr>
        <p:xfrm>
          <a:off x="5837320" y="349108"/>
          <a:ext cx="2781300" cy="6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方程式" r:id="rId5" imgW="1434960" imgH="291960" progId="Equation.3">
                  <p:embed/>
                </p:oleObj>
              </mc:Choice>
              <mc:Fallback>
                <p:oleObj name="方程式" r:id="rId5" imgW="1434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320" y="349108"/>
                        <a:ext cx="2781300" cy="634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1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9.30</a:t>
            </a:r>
          </a:p>
          <a:p>
            <a:r>
              <a:rPr lang="en-US" altLang="zh-TW" dirty="0" smtClean="0"/>
              <a:t>9.33</a:t>
            </a:r>
          </a:p>
          <a:p>
            <a:r>
              <a:rPr lang="en-US" altLang="zh-TW" dirty="0" smtClean="0"/>
              <a:t>9.36</a:t>
            </a:r>
          </a:p>
          <a:p>
            <a:r>
              <a:rPr lang="en-US" altLang="zh-TW" dirty="0" smtClean="0"/>
              <a:t>9.38</a:t>
            </a:r>
          </a:p>
        </p:txBody>
      </p:sp>
    </p:spTree>
    <p:extLst>
      <p:ext uri="{BB962C8B-B14F-4D97-AF65-F5344CB8AC3E}">
        <p14:creationId xmlns:p14="http://schemas.microsoft.com/office/powerpoint/2010/main" val="14436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800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Solving </a:t>
            </a:r>
            <a:r>
              <a:rPr lang="en-US" altLang="zh-TW" sz="4400" dirty="0"/>
              <a:t>by differential </a:t>
            </a:r>
            <a:r>
              <a:rPr lang="en-US" altLang="zh-TW" sz="4400" dirty="0" smtClean="0"/>
              <a:t>equation</a:t>
            </a:r>
            <a:br>
              <a:rPr lang="en-US" altLang="zh-TW" sz="4400" dirty="0" smtClean="0"/>
            </a:br>
            <a:r>
              <a:rPr lang="en-US" altLang="zh-TW" sz="4400" b="1" i="1" dirty="0" smtClean="0"/>
              <a:t>Step 1</a:t>
            </a:r>
            <a:r>
              <a:rPr lang="en-US" altLang="zh-TW" sz="4400" dirty="0" smtClean="0"/>
              <a:t>: List Differential Equation </a:t>
            </a:r>
            <a:endParaRPr lang="zh-TW" altLang="en-US" sz="44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7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9.30: v1’’ + 3 v1’ + 10 v1 = 0</a:t>
            </a:r>
          </a:p>
          <a:p>
            <a:r>
              <a:rPr lang="en-US" altLang="zh-TW" dirty="0" smtClean="0"/>
              <a:t>9.33: </a:t>
            </a:r>
            <a:r>
              <a:rPr lang="en-US" altLang="zh-TW" dirty="0" err="1" smtClean="0"/>
              <a:t>yN</a:t>
            </a:r>
            <a:r>
              <a:rPr lang="en-US" altLang="zh-TW" dirty="0" smtClean="0"/>
              <a:t>=a e^(-0.5t) + b </a:t>
            </a:r>
            <a:r>
              <a:rPr lang="en-US" altLang="zh-TW" dirty="0" err="1" smtClean="0"/>
              <a:t>te</a:t>
            </a:r>
            <a:r>
              <a:rPr lang="en-US" altLang="zh-TW" dirty="0" smtClean="0"/>
              <a:t>^(-0.5t)</a:t>
            </a:r>
          </a:p>
          <a:p>
            <a:r>
              <a:rPr lang="en-US" altLang="zh-TW" dirty="0" smtClean="0"/>
              <a:t>9.36: </a:t>
            </a:r>
            <a:r>
              <a:rPr lang="en-US" altLang="zh-TW" dirty="0" err="1" smtClean="0"/>
              <a:t>yN</a:t>
            </a:r>
            <a:r>
              <a:rPr lang="en-US" altLang="zh-TW" dirty="0" smtClean="0"/>
              <a:t>=a e^(4t) + b e(-6t)</a:t>
            </a:r>
          </a:p>
          <a:p>
            <a:r>
              <a:rPr lang="en-US" altLang="zh-TW" dirty="0" smtClean="0"/>
              <a:t>9.38: </a:t>
            </a:r>
            <a:r>
              <a:rPr lang="en-US" altLang="zh-TW" dirty="0" err="1" smtClean="0"/>
              <a:t>yN</a:t>
            </a:r>
            <a:r>
              <a:rPr lang="en-US" altLang="zh-TW" dirty="0" smtClean="0"/>
              <a:t>=2Ae^(3t) cos (6t+</a:t>
            </a:r>
            <a:r>
              <a:rPr lang="el-GR" altLang="zh-TW" dirty="0" smtClean="0"/>
              <a:t>θ</a:t>
            </a:r>
            <a:r>
              <a:rPr lang="en-US" altLang="zh-TW" dirty="0" smtClean="0"/>
              <a:t>) or </a:t>
            </a:r>
            <a:r>
              <a:rPr lang="en-US" altLang="zh-TW" dirty="0" err="1" smtClean="0"/>
              <a:t>yN</a:t>
            </a:r>
            <a:r>
              <a:rPr lang="en-US" altLang="zh-TW" dirty="0" smtClean="0"/>
              <a:t>=2e</a:t>
            </a:r>
            <a:r>
              <a:rPr lang="en-US" altLang="zh-TW" dirty="0"/>
              <a:t>^(3t) </a:t>
            </a:r>
            <a:r>
              <a:rPr lang="en-US" altLang="zh-TW" dirty="0" smtClean="0"/>
              <a:t>(acos6t +</a:t>
            </a:r>
            <a:r>
              <a:rPr lang="zh-TW" altLang="en-US" dirty="0"/>
              <a:t> </a:t>
            </a:r>
            <a:r>
              <a:rPr lang="en-US" altLang="zh-TW" dirty="0" smtClean="0"/>
              <a:t>bsin6t) </a:t>
            </a:r>
          </a:p>
          <a:p>
            <a:r>
              <a:rPr lang="en-US" altLang="zh-TW" dirty="0" smtClean="0"/>
              <a:t>In 33, 36 and 38, we are not able to know the values of the unknown variables.</a:t>
            </a:r>
          </a:p>
        </p:txBody>
      </p:sp>
    </p:spTree>
    <p:extLst>
      <p:ext uri="{BB962C8B-B14F-4D97-AF65-F5344CB8AC3E}">
        <p14:creationId xmlns:p14="http://schemas.microsoft.com/office/powerpoint/2010/main" val="40639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Appendix:</a:t>
            </a:r>
            <a:br>
              <a:rPr lang="en-US" altLang="zh-TW" dirty="0" smtClean="0"/>
            </a:br>
            <a:r>
              <a:rPr lang="en-US" altLang="zh-TW" dirty="0" smtClean="0"/>
              <a:t>Example 9.7</a:t>
            </a:r>
          </a:p>
        </p:txBody>
      </p:sp>
    </p:spTree>
    <p:extLst>
      <p:ext uri="{BB962C8B-B14F-4D97-AF65-F5344CB8AC3E}">
        <p14:creationId xmlns:p14="http://schemas.microsoft.com/office/powerpoint/2010/main" val="286492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9.7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82" y="511946"/>
            <a:ext cx="4691495" cy="1849322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80705" y="1848956"/>
          <a:ext cx="14287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0" name="方程式" r:id="rId5" imgW="596880" imgH="228600" progId="Equation.3">
                  <p:embed/>
                </p:oleObj>
              </mc:Choice>
              <mc:Fallback>
                <p:oleObj name="方程式" r:id="rId5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705" y="1848956"/>
                        <a:ext cx="14287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16454" y="1395827"/>
            <a:ext cx="3195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Mesh current: i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and </a:t>
            </a:r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c</a:t>
            </a:r>
            <a:endParaRPr lang="zh-TW" altLang="en-US" sz="2400" baseline="-25000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/>
          </p:nvPr>
        </p:nvGraphicFramePr>
        <p:xfrm>
          <a:off x="341168" y="2619998"/>
          <a:ext cx="44688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" name="方程式" r:id="rId7" imgW="1866600" imgH="228600" progId="Equation.3">
                  <p:embed/>
                </p:oleObj>
              </mc:Choice>
              <mc:Fallback>
                <p:oleObj name="方程式" r:id="rId7" imgW="186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8" y="2619998"/>
                        <a:ext cx="44688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/>
          </p:nvPr>
        </p:nvGraphicFramePr>
        <p:xfrm>
          <a:off x="341168" y="3237377"/>
          <a:ext cx="42862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2" name="方程式" r:id="rId9" imgW="1790640" imgH="431640" progId="Equation.3">
                  <p:embed/>
                </p:oleObj>
              </mc:Choice>
              <mc:Fallback>
                <p:oleObj name="方程式" r:id="rId9" imgW="1790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8" y="3237377"/>
                        <a:ext cx="42862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/>
          </p:nvPr>
        </p:nvGraphicFramePr>
        <p:xfrm>
          <a:off x="341168" y="4323802"/>
          <a:ext cx="67183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3" name="方程式" r:id="rId11" imgW="2806560" imgH="431640" progId="Equation.3">
                  <p:embed/>
                </p:oleObj>
              </mc:Choice>
              <mc:Fallback>
                <p:oleObj name="方程式" r:id="rId11" imgW="280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8" y="4323802"/>
                        <a:ext cx="671830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/>
          </p:nvPr>
        </p:nvGraphicFramePr>
        <p:xfrm>
          <a:off x="2096626" y="5497687"/>
          <a:ext cx="64738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4" name="方程式" r:id="rId13" imgW="2705040" imgH="482400" progId="Equation.3">
                  <p:embed/>
                </p:oleObj>
              </mc:Choice>
              <mc:Fallback>
                <p:oleObj name="方程式" r:id="rId13" imgW="2705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626" y="5497687"/>
                        <a:ext cx="64738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/>
          </p:nvPr>
        </p:nvGraphicFramePr>
        <p:xfrm>
          <a:off x="5098905" y="3185321"/>
          <a:ext cx="392112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5" name="方程式" r:id="rId15" imgW="1638000" imgH="431640" progId="Equation.3">
                  <p:embed/>
                </p:oleObj>
              </mc:Choice>
              <mc:Fallback>
                <p:oleObj name="方程式" r:id="rId15" imgW="1638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905" y="3185321"/>
                        <a:ext cx="3921125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向右箭號 13"/>
          <p:cNvSpPr/>
          <p:nvPr/>
        </p:nvSpPr>
        <p:spPr>
          <a:xfrm>
            <a:off x="4627418" y="3474721"/>
            <a:ext cx="471487" cy="615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右彎箭號 14"/>
          <p:cNvSpPr/>
          <p:nvPr/>
        </p:nvSpPr>
        <p:spPr>
          <a:xfrm flipV="1">
            <a:off x="1015192" y="5270269"/>
            <a:ext cx="931026" cy="11237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9.7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1774969" y="2952202"/>
          <a:ext cx="64738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" name="方程式" r:id="rId3" imgW="2705040" imgH="482400" progId="Equation.3">
                  <p:embed/>
                </p:oleObj>
              </mc:Choice>
              <mc:Fallback>
                <p:oleObj name="方程式" r:id="rId3" imgW="2705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969" y="2952202"/>
                        <a:ext cx="64738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774969" y="1690689"/>
          <a:ext cx="392112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方程式" r:id="rId5" imgW="1638000" imgH="431640" progId="Equation.3">
                  <p:embed/>
                </p:oleObj>
              </mc:Choice>
              <mc:Fallback>
                <p:oleObj name="方程式" r:id="rId5" imgW="1638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969" y="1690689"/>
                        <a:ext cx="3921125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1774969" y="4195776"/>
          <a:ext cx="698976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1" name="方程式" r:id="rId7" imgW="2920680" imgH="939600" progId="Equation.3">
                  <p:embed/>
                </p:oleObj>
              </mc:Choice>
              <mc:Fallback>
                <p:oleObj name="方程式" r:id="rId7" imgW="2920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969" y="4195776"/>
                        <a:ext cx="698976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783056" y="2038499"/>
            <a:ext cx="74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(1):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83055" y="3368275"/>
            <a:ext cx="74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(2):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3959" y="4611849"/>
            <a:ext cx="1271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(2) – (1):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73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9.7</a:t>
            </a:r>
            <a:endParaRPr lang="zh-TW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822999"/>
              </p:ext>
            </p:extLst>
          </p:nvPr>
        </p:nvGraphicFramePr>
        <p:xfrm>
          <a:off x="581025" y="3524250"/>
          <a:ext cx="807561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6" name="方程式" r:id="rId3" imgW="3708360" imgH="482400" progId="Equation.3">
                  <p:embed/>
                </p:oleObj>
              </mc:Choice>
              <mc:Fallback>
                <p:oleObj name="方程式" r:id="rId3" imgW="3708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524250"/>
                        <a:ext cx="807561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889779"/>
              </p:ext>
            </p:extLst>
          </p:nvPr>
        </p:nvGraphicFramePr>
        <p:xfrm>
          <a:off x="1768475" y="5199063"/>
          <a:ext cx="57023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7" name="方程式" r:id="rId5" imgW="2743200" imgH="444240" progId="Equation.3">
                  <p:embed/>
                </p:oleObj>
              </mc:Choice>
              <mc:Fallback>
                <p:oleObj name="方程式" r:id="rId5" imgW="2743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5199063"/>
                        <a:ext cx="57023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570461" y="1845932"/>
          <a:ext cx="8099713" cy="118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" name="方程式" r:id="rId7" imgW="3708360" imgH="482400" progId="Equation.3">
                  <p:embed/>
                </p:oleObj>
              </mc:Choice>
              <mc:Fallback>
                <p:oleObj name="方程式" r:id="rId7" imgW="3708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61" y="1845932"/>
                        <a:ext cx="8099713" cy="1180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3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Appendix:</a:t>
            </a:r>
            <a:br>
              <a:rPr lang="en-US" altLang="zh-TW" dirty="0" smtClean="0"/>
            </a:br>
            <a:r>
              <a:rPr lang="en-US" altLang="zh-TW" dirty="0" smtClean="0"/>
              <a:t>Figures from </a:t>
            </a:r>
            <a:br>
              <a:rPr lang="en-US" altLang="zh-TW" dirty="0" smtClean="0"/>
            </a:br>
            <a:r>
              <a:rPr lang="en-US" altLang="zh-TW" dirty="0" smtClean="0"/>
              <a:t>Other Textbooks</a:t>
            </a:r>
          </a:p>
        </p:txBody>
      </p:sp>
    </p:spTree>
    <p:extLst>
      <p:ext uri="{BB962C8B-B14F-4D97-AF65-F5344CB8AC3E}">
        <p14:creationId xmlns:p14="http://schemas.microsoft.com/office/powerpoint/2010/main" val="423184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737" y="583499"/>
            <a:ext cx="6046525" cy="56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Undamped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0" y="1538289"/>
            <a:ext cx="8287180" cy="4814774"/>
          </a:xfrm>
        </p:spPr>
      </p:pic>
    </p:spTree>
    <p:extLst>
      <p:ext uri="{BB962C8B-B14F-4D97-AF65-F5344CB8AC3E}">
        <p14:creationId xmlns:p14="http://schemas.microsoft.com/office/powerpoint/2010/main" val="6283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陳尚甫</a:t>
            </a:r>
            <a:r>
              <a:rPr lang="en-US" altLang="zh-TW" sz="2800" dirty="0" smtClean="0"/>
              <a:t>(b02)</a:t>
            </a:r>
          </a:p>
          <a:p>
            <a:pPr lvl="1"/>
            <a:r>
              <a:rPr lang="zh-TW" altLang="en-US" dirty="0" smtClean="0"/>
              <a:t>指出投影片中 </a:t>
            </a:r>
            <a:r>
              <a:rPr lang="en-US" altLang="zh-TW" dirty="0" smtClean="0"/>
              <a:t>Equation </a:t>
            </a:r>
            <a:r>
              <a:rPr lang="zh-TW" altLang="en-US" dirty="0" smtClean="0"/>
              <a:t>的錯誤</a:t>
            </a: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r>
              <a:rPr lang="zh-TW" altLang="en-US" sz="2800"/>
              <a:t>感謝 </a:t>
            </a:r>
            <a:r>
              <a:rPr lang="zh-TW" altLang="en-US" sz="2800" smtClean="0"/>
              <a:t>吳東運</a:t>
            </a:r>
            <a:r>
              <a:rPr lang="en-US" altLang="zh-TW" sz="2800" smtClean="0"/>
              <a:t>(</a:t>
            </a:r>
            <a:r>
              <a:rPr lang="en-US" altLang="zh-TW" sz="2800" dirty="0"/>
              <a:t>b02)</a:t>
            </a:r>
          </a:p>
          <a:p>
            <a:pPr lvl="1"/>
            <a:r>
              <a:rPr lang="zh-TW" altLang="en-US" dirty="0"/>
              <a:t>指出投影片中 </a:t>
            </a:r>
            <a:r>
              <a:rPr lang="en-US" altLang="zh-TW" dirty="0"/>
              <a:t>Equation </a:t>
            </a:r>
            <a:r>
              <a:rPr lang="zh-TW" altLang="en-US" dirty="0"/>
              <a:t>的錯誤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76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Systematic Analysis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99010" y="3738023"/>
            <a:ext cx="267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Mesh Analysis</a:t>
            </a:r>
            <a:endParaRPr lang="zh-TW" altLang="en-US" sz="2800" b="1" i="1" u="sng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946" y="1383811"/>
            <a:ext cx="3819525" cy="2314575"/>
          </a:xfrm>
          <a:prstGeom prst="rect">
            <a:avLst/>
          </a:prstGeom>
        </p:spPr>
      </p:pic>
      <p:sp>
        <p:nvSpPr>
          <p:cNvPr id="8" name="手繪多邊形 7"/>
          <p:cNvSpPr/>
          <p:nvPr/>
        </p:nvSpPr>
        <p:spPr>
          <a:xfrm>
            <a:off x="2111431" y="2360815"/>
            <a:ext cx="1654361" cy="947650"/>
          </a:xfrm>
          <a:custGeom>
            <a:avLst/>
            <a:gdLst>
              <a:gd name="connsiteX0" fmla="*/ 565266 w 1654361"/>
              <a:gd name="connsiteY0" fmla="*/ 947650 h 947650"/>
              <a:gd name="connsiteX1" fmla="*/ 365760 w 1654361"/>
              <a:gd name="connsiteY1" fmla="*/ 914400 h 947650"/>
              <a:gd name="connsiteX2" fmla="*/ 133004 w 1654361"/>
              <a:gd name="connsiteY2" fmla="*/ 814647 h 947650"/>
              <a:gd name="connsiteX3" fmla="*/ 83127 w 1654361"/>
              <a:gd name="connsiteY3" fmla="*/ 764770 h 947650"/>
              <a:gd name="connsiteX4" fmla="*/ 66502 w 1654361"/>
              <a:gd name="connsiteY4" fmla="*/ 714894 h 947650"/>
              <a:gd name="connsiteX5" fmla="*/ 33251 w 1654361"/>
              <a:gd name="connsiteY5" fmla="*/ 631767 h 947650"/>
              <a:gd name="connsiteX6" fmla="*/ 0 w 1654361"/>
              <a:gd name="connsiteY6" fmla="*/ 532014 h 947650"/>
              <a:gd name="connsiteX7" fmla="*/ 16626 w 1654361"/>
              <a:gd name="connsiteY7" fmla="*/ 266007 h 947650"/>
              <a:gd name="connsiteX8" fmla="*/ 99753 w 1654361"/>
              <a:gd name="connsiteY8" fmla="*/ 116378 h 947650"/>
              <a:gd name="connsiteX9" fmla="*/ 133004 w 1654361"/>
              <a:gd name="connsiteY9" fmla="*/ 66501 h 947650"/>
              <a:gd name="connsiteX10" fmla="*/ 249382 w 1654361"/>
              <a:gd name="connsiteY10" fmla="*/ 33250 h 947650"/>
              <a:gd name="connsiteX11" fmla="*/ 332509 w 1654361"/>
              <a:gd name="connsiteY11" fmla="*/ 16625 h 947650"/>
              <a:gd name="connsiteX12" fmla="*/ 548640 w 1654361"/>
              <a:gd name="connsiteY12" fmla="*/ 0 h 947650"/>
              <a:gd name="connsiteX13" fmla="*/ 1113906 w 1654361"/>
              <a:gd name="connsiteY13" fmla="*/ 16625 h 947650"/>
              <a:gd name="connsiteX14" fmla="*/ 1280160 w 1654361"/>
              <a:gd name="connsiteY14" fmla="*/ 83127 h 947650"/>
              <a:gd name="connsiteX15" fmla="*/ 1363287 w 1654361"/>
              <a:gd name="connsiteY15" fmla="*/ 99752 h 947650"/>
              <a:gd name="connsiteX16" fmla="*/ 1479666 w 1654361"/>
              <a:gd name="connsiteY16" fmla="*/ 149629 h 947650"/>
              <a:gd name="connsiteX17" fmla="*/ 1629295 w 1654361"/>
              <a:gd name="connsiteY17" fmla="*/ 216130 h 947650"/>
              <a:gd name="connsiteX18" fmla="*/ 1629295 w 1654361"/>
              <a:gd name="connsiteY18" fmla="*/ 532014 h 947650"/>
              <a:gd name="connsiteX19" fmla="*/ 1596044 w 1654361"/>
              <a:gd name="connsiteY19" fmla="*/ 581890 h 9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4361" h="947650">
                <a:moveTo>
                  <a:pt x="565266" y="947650"/>
                </a:moveTo>
                <a:cubicBezTo>
                  <a:pt x="500359" y="940438"/>
                  <a:pt x="427576" y="942931"/>
                  <a:pt x="365760" y="914400"/>
                </a:cubicBezTo>
                <a:cubicBezTo>
                  <a:pt x="145122" y="812567"/>
                  <a:pt x="272135" y="849429"/>
                  <a:pt x="133004" y="814647"/>
                </a:cubicBezTo>
                <a:cubicBezTo>
                  <a:pt x="116378" y="798021"/>
                  <a:pt x="96169" y="784333"/>
                  <a:pt x="83127" y="764770"/>
                </a:cubicBezTo>
                <a:cubicBezTo>
                  <a:pt x="73406" y="750189"/>
                  <a:pt x="72655" y="731303"/>
                  <a:pt x="66502" y="714894"/>
                </a:cubicBezTo>
                <a:cubicBezTo>
                  <a:pt x="56023" y="686951"/>
                  <a:pt x="43450" y="659814"/>
                  <a:pt x="33251" y="631767"/>
                </a:cubicBezTo>
                <a:cubicBezTo>
                  <a:pt x="21273" y="598828"/>
                  <a:pt x="0" y="532014"/>
                  <a:pt x="0" y="532014"/>
                </a:cubicBezTo>
                <a:cubicBezTo>
                  <a:pt x="5542" y="443345"/>
                  <a:pt x="7326" y="354361"/>
                  <a:pt x="16626" y="266007"/>
                </a:cubicBezTo>
                <a:cubicBezTo>
                  <a:pt x="22113" y="213880"/>
                  <a:pt x="77744" y="149392"/>
                  <a:pt x="99753" y="116378"/>
                </a:cubicBezTo>
                <a:cubicBezTo>
                  <a:pt x="110837" y="99752"/>
                  <a:pt x="114048" y="72820"/>
                  <a:pt x="133004" y="66501"/>
                </a:cubicBezTo>
                <a:cubicBezTo>
                  <a:pt x="188541" y="47989"/>
                  <a:pt x="186761" y="47166"/>
                  <a:pt x="249382" y="33250"/>
                </a:cubicBezTo>
                <a:cubicBezTo>
                  <a:pt x="276967" y="27120"/>
                  <a:pt x="304424" y="19745"/>
                  <a:pt x="332509" y="16625"/>
                </a:cubicBezTo>
                <a:cubicBezTo>
                  <a:pt x="404324" y="8646"/>
                  <a:pt x="476596" y="5542"/>
                  <a:pt x="548640" y="0"/>
                </a:cubicBezTo>
                <a:cubicBezTo>
                  <a:pt x="737062" y="5542"/>
                  <a:pt x="925663" y="6718"/>
                  <a:pt x="1113906" y="16625"/>
                </a:cubicBezTo>
                <a:cubicBezTo>
                  <a:pt x="1183774" y="20302"/>
                  <a:pt x="1213171" y="58767"/>
                  <a:pt x="1280160" y="83127"/>
                </a:cubicBezTo>
                <a:cubicBezTo>
                  <a:pt x="1306716" y="92784"/>
                  <a:pt x="1335873" y="92898"/>
                  <a:pt x="1363287" y="99752"/>
                </a:cubicBezTo>
                <a:cubicBezTo>
                  <a:pt x="1434639" y="117590"/>
                  <a:pt x="1400370" y="117910"/>
                  <a:pt x="1479666" y="149629"/>
                </a:cubicBezTo>
                <a:cubicBezTo>
                  <a:pt x="1628054" y="208984"/>
                  <a:pt x="1533335" y="152159"/>
                  <a:pt x="1629295" y="216130"/>
                </a:cubicBezTo>
                <a:cubicBezTo>
                  <a:pt x="1661647" y="345540"/>
                  <a:pt x="1663771" y="325158"/>
                  <a:pt x="1629295" y="532014"/>
                </a:cubicBezTo>
                <a:cubicBezTo>
                  <a:pt x="1626010" y="551723"/>
                  <a:pt x="1596044" y="581890"/>
                  <a:pt x="1596044" y="58189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77177"/>
              </p:ext>
            </p:extLst>
          </p:nvPr>
        </p:nvGraphicFramePr>
        <p:xfrm>
          <a:off x="2832248" y="2570830"/>
          <a:ext cx="2127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" name="方程式" r:id="rId5" imgW="88560" imgH="164880" progId="Equation.3">
                  <p:embed/>
                </p:oleObj>
              </mc:Choice>
              <mc:Fallback>
                <p:oleObj name="方程式" r:id="rId5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248" y="2570830"/>
                        <a:ext cx="2127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089428"/>
              </p:ext>
            </p:extLst>
          </p:nvPr>
        </p:nvGraphicFramePr>
        <p:xfrm>
          <a:off x="1165946" y="4497537"/>
          <a:ext cx="24034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" name="方程式" r:id="rId7" imgW="1002960" imgH="228600" progId="Equation.3">
                  <p:embed/>
                </p:oleObj>
              </mc:Choice>
              <mc:Fallback>
                <p:oleObj name="方程式" r:id="rId7" imgW="1002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946" y="4497537"/>
                        <a:ext cx="24034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812262"/>
              </p:ext>
            </p:extLst>
          </p:nvPr>
        </p:nvGraphicFramePr>
        <p:xfrm>
          <a:off x="5098356" y="1942042"/>
          <a:ext cx="13081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" name="方程式" r:id="rId9" imgW="545760" imgH="228600" progId="Equation.3">
                  <p:embed/>
                </p:oleObj>
              </mc:Choice>
              <mc:Fallback>
                <p:oleObj name="方程式" r:id="rId9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56" y="1942042"/>
                        <a:ext cx="13081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619406"/>
              </p:ext>
            </p:extLst>
          </p:nvPr>
        </p:nvGraphicFramePr>
        <p:xfrm>
          <a:off x="5160269" y="2895985"/>
          <a:ext cx="12461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" name="方程式" r:id="rId11" imgW="520560" imgH="215640" progId="Equation.3">
                  <p:embed/>
                </p:oleObj>
              </mc:Choice>
              <mc:Fallback>
                <p:oleObj name="方程式" r:id="rId11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269" y="2895985"/>
                        <a:ext cx="12461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86224"/>
              </p:ext>
            </p:extLst>
          </p:nvPr>
        </p:nvGraphicFramePr>
        <p:xfrm>
          <a:off x="6746777" y="1674734"/>
          <a:ext cx="19764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" name="方程式" r:id="rId13" imgW="825480" imgH="393480" progId="Equation.3">
                  <p:embed/>
                </p:oleObj>
              </mc:Choice>
              <mc:Fallback>
                <p:oleObj name="方程式" r:id="rId13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777" y="1674734"/>
                        <a:ext cx="19764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360975"/>
              </p:ext>
            </p:extLst>
          </p:nvPr>
        </p:nvGraphicFramePr>
        <p:xfrm>
          <a:off x="6838853" y="2657066"/>
          <a:ext cx="18843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" name="方程式" r:id="rId15" imgW="787320" imgH="393480" progId="Equation.3">
                  <p:embed/>
                </p:oleObj>
              </mc:Choice>
              <mc:Fallback>
                <p:oleObj name="方程式" r:id="rId15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853" y="2657066"/>
                        <a:ext cx="18843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71975"/>
              </p:ext>
            </p:extLst>
          </p:nvPr>
        </p:nvGraphicFramePr>
        <p:xfrm>
          <a:off x="1165946" y="5326464"/>
          <a:ext cx="3223174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" name="方程式" r:id="rId17" imgW="1320480" imgH="393480" progId="Equation.3">
                  <p:embed/>
                </p:oleObj>
              </mc:Choice>
              <mc:Fallback>
                <p:oleObj name="方程式" r:id="rId17" imgW="1320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946" y="5326464"/>
                        <a:ext cx="3223174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29866"/>
              </p:ext>
            </p:extLst>
          </p:nvPr>
        </p:nvGraphicFramePr>
        <p:xfrm>
          <a:off x="4957876" y="4289540"/>
          <a:ext cx="316704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0" name="方程式" r:id="rId19" imgW="1168200" imgH="393480" progId="Equation.3">
                  <p:embed/>
                </p:oleObj>
              </mc:Choice>
              <mc:Fallback>
                <p:oleObj name="方程式" r:id="rId19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876" y="4289540"/>
                        <a:ext cx="316704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323007"/>
              </p:ext>
            </p:extLst>
          </p:nvPr>
        </p:nvGraphicFramePr>
        <p:xfrm>
          <a:off x="4914212" y="5299246"/>
          <a:ext cx="32543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1" name="方程式" r:id="rId21" imgW="1358640" imgH="393480" progId="Equation.3">
                  <p:embed/>
                </p:oleObj>
              </mc:Choice>
              <mc:Fallback>
                <p:oleObj name="方程式" r:id="rId21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212" y="5299246"/>
                        <a:ext cx="32543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92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Systematic Analysis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946" y="1383811"/>
            <a:ext cx="3819525" cy="2314575"/>
          </a:xfrm>
          <a:prstGeom prst="rect">
            <a:avLst/>
          </a:prstGeom>
        </p:spPr>
      </p:pic>
      <p:sp>
        <p:nvSpPr>
          <p:cNvPr id="8" name="手繪多邊形 7"/>
          <p:cNvSpPr/>
          <p:nvPr/>
        </p:nvSpPr>
        <p:spPr>
          <a:xfrm>
            <a:off x="2111431" y="2360815"/>
            <a:ext cx="1654361" cy="947650"/>
          </a:xfrm>
          <a:custGeom>
            <a:avLst/>
            <a:gdLst>
              <a:gd name="connsiteX0" fmla="*/ 565266 w 1654361"/>
              <a:gd name="connsiteY0" fmla="*/ 947650 h 947650"/>
              <a:gd name="connsiteX1" fmla="*/ 365760 w 1654361"/>
              <a:gd name="connsiteY1" fmla="*/ 914400 h 947650"/>
              <a:gd name="connsiteX2" fmla="*/ 133004 w 1654361"/>
              <a:gd name="connsiteY2" fmla="*/ 814647 h 947650"/>
              <a:gd name="connsiteX3" fmla="*/ 83127 w 1654361"/>
              <a:gd name="connsiteY3" fmla="*/ 764770 h 947650"/>
              <a:gd name="connsiteX4" fmla="*/ 66502 w 1654361"/>
              <a:gd name="connsiteY4" fmla="*/ 714894 h 947650"/>
              <a:gd name="connsiteX5" fmla="*/ 33251 w 1654361"/>
              <a:gd name="connsiteY5" fmla="*/ 631767 h 947650"/>
              <a:gd name="connsiteX6" fmla="*/ 0 w 1654361"/>
              <a:gd name="connsiteY6" fmla="*/ 532014 h 947650"/>
              <a:gd name="connsiteX7" fmla="*/ 16626 w 1654361"/>
              <a:gd name="connsiteY7" fmla="*/ 266007 h 947650"/>
              <a:gd name="connsiteX8" fmla="*/ 99753 w 1654361"/>
              <a:gd name="connsiteY8" fmla="*/ 116378 h 947650"/>
              <a:gd name="connsiteX9" fmla="*/ 133004 w 1654361"/>
              <a:gd name="connsiteY9" fmla="*/ 66501 h 947650"/>
              <a:gd name="connsiteX10" fmla="*/ 249382 w 1654361"/>
              <a:gd name="connsiteY10" fmla="*/ 33250 h 947650"/>
              <a:gd name="connsiteX11" fmla="*/ 332509 w 1654361"/>
              <a:gd name="connsiteY11" fmla="*/ 16625 h 947650"/>
              <a:gd name="connsiteX12" fmla="*/ 548640 w 1654361"/>
              <a:gd name="connsiteY12" fmla="*/ 0 h 947650"/>
              <a:gd name="connsiteX13" fmla="*/ 1113906 w 1654361"/>
              <a:gd name="connsiteY13" fmla="*/ 16625 h 947650"/>
              <a:gd name="connsiteX14" fmla="*/ 1280160 w 1654361"/>
              <a:gd name="connsiteY14" fmla="*/ 83127 h 947650"/>
              <a:gd name="connsiteX15" fmla="*/ 1363287 w 1654361"/>
              <a:gd name="connsiteY15" fmla="*/ 99752 h 947650"/>
              <a:gd name="connsiteX16" fmla="*/ 1479666 w 1654361"/>
              <a:gd name="connsiteY16" fmla="*/ 149629 h 947650"/>
              <a:gd name="connsiteX17" fmla="*/ 1629295 w 1654361"/>
              <a:gd name="connsiteY17" fmla="*/ 216130 h 947650"/>
              <a:gd name="connsiteX18" fmla="*/ 1629295 w 1654361"/>
              <a:gd name="connsiteY18" fmla="*/ 532014 h 947650"/>
              <a:gd name="connsiteX19" fmla="*/ 1596044 w 1654361"/>
              <a:gd name="connsiteY19" fmla="*/ 581890 h 9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4361" h="947650">
                <a:moveTo>
                  <a:pt x="565266" y="947650"/>
                </a:moveTo>
                <a:cubicBezTo>
                  <a:pt x="500359" y="940438"/>
                  <a:pt x="427576" y="942931"/>
                  <a:pt x="365760" y="914400"/>
                </a:cubicBezTo>
                <a:cubicBezTo>
                  <a:pt x="145122" y="812567"/>
                  <a:pt x="272135" y="849429"/>
                  <a:pt x="133004" y="814647"/>
                </a:cubicBezTo>
                <a:cubicBezTo>
                  <a:pt x="116378" y="798021"/>
                  <a:pt x="96169" y="784333"/>
                  <a:pt x="83127" y="764770"/>
                </a:cubicBezTo>
                <a:cubicBezTo>
                  <a:pt x="73406" y="750189"/>
                  <a:pt x="72655" y="731303"/>
                  <a:pt x="66502" y="714894"/>
                </a:cubicBezTo>
                <a:cubicBezTo>
                  <a:pt x="56023" y="686951"/>
                  <a:pt x="43450" y="659814"/>
                  <a:pt x="33251" y="631767"/>
                </a:cubicBezTo>
                <a:cubicBezTo>
                  <a:pt x="21273" y="598828"/>
                  <a:pt x="0" y="532014"/>
                  <a:pt x="0" y="532014"/>
                </a:cubicBezTo>
                <a:cubicBezTo>
                  <a:pt x="5542" y="443345"/>
                  <a:pt x="7326" y="354361"/>
                  <a:pt x="16626" y="266007"/>
                </a:cubicBezTo>
                <a:cubicBezTo>
                  <a:pt x="22113" y="213880"/>
                  <a:pt x="77744" y="149392"/>
                  <a:pt x="99753" y="116378"/>
                </a:cubicBezTo>
                <a:cubicBezTo>
                  <a:pt x="110837" y="99752"/>
                  <a:pt x="114048" y="72820"/>
                  <a:pt x="133004" y="66501"/>
                </a:cubicBezTo>
                <a:cubicBezTo>
                  <a:pt x="188541" y="47989"/>
                  <a:pt x="186761" y="47166"/>
                  <a:pt x="249382" y="33250"/>
                </a:cubicBezTo>
                <a:cubicBezTo>
                  <a:pt x="276967" y="27120"/>
                  <a:pt x="304424" y="19745"/>
                  <a:pt x="332509" y="16625"/>
                </a:cubicBezTo>
                <a:cubicBezTo>
                  <a:pt x="404324" y="8646"/>
                  <a:pt x="476596" y="5542"/>
                  <a:pt x="548640" y="0"/>
                </a:cubicBezTo>
                <a:cubicBezTo>
                  <a:pt x="737062" y="5542"/>
                  <a:pt x="925663" y="6718"/>
                  <a:pt x="1113906" y="16625"/>
                </a:cubicBezTo>
                <a:cubicBezTo>
                  <a:pt x="1183774" y="20302"/>
                  <a:pt x="1213171" y="58767"/>
                  <a:pt x="1280160" y="83127"/>
                </a:cubicBezTo>
                <a:cubicBezTo>
                  <a:pt x="1306716" y="92784"/>
                  <a:pt x="1335873" y="92898"/>
                  <a:pt x="1363287" y="99752"/>
                </a:cubicBezTo>
                <a:cubicBezTo>
                  <a:pt x="1434639" y="117590"/>
                  <a:pt x="1400370" y="117910"/>
                  <a:pt x="1479666" y="149629"/>
                </a:cubicBezTo>
                <a:cubicBezTo>
                  <a:pt x="1628054" y="208984"/>
                  <a:pt x="1533335" y="152159"/>
                  <a:pt x="1629295" y="216130"/>
                </a:cubicBezTo>
                <a:cubicBezTo>
                  <a:pt x="1661647" y="345540"/>
                  <a:pt x="1663771" y="325158"/>
                  <a:pt x="1629295" y="532014"/>
                </a:cubicBezTo>
                <a:cubicBezTo>
                  <a:pt x="1626010" y="551723"/>
                  <a:pt x="1596044" y="581890"/>
                  <a:pt x="1596044" y="58189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/>
          </p:nvPr>
        </p:nvGraphicFramePr>
        <p:xfrm>
          <a:off x="2832248" y="2570830"/>
          <a:ext cx="2127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" name="方程式" r:id="rId4" imgW="88560" imgH="164880" progId="Equation.3">
                  <p:embed/>
                </p:oleObj>
              </mc:Choice>
              <mc:Fallback>
                <p:oleObj name="方程式" r:id="rId4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248" y="2570830"/>
                        <a:ext cx="2127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187220"/>
              </p:ext>
            </p:extLst>
          </p:nvPr>
        </p:nvGraphicFramePr>
        <p:xfrm>
          <a:off x="844781" y="4368512"/>
          <a:ext cx="32543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" name="方程式" r:id="rId6" imgW="1358640" imgH="393480" progId="Equation.3">
                  <p:embed/>
                </p:oleObj>
              </mc:Choice>
              <mc:Fallback>
                <p:oleObj name="方程式" r:id="rId6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781" y="4368512"/>
                        <a:ext cx="32543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64920"/>
              </p:ext>
            </p:extLst>
          </p:nvPr>
        </p:nvGraphicFramePr>
        <p:xfrm>
          <a:off x="2471968" y="5744239"/>
          <a:ext cx="8524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1" name="方程式" r:id="rId8" imgW="355320" imgH="215640" progId="Equation.3">
                  <p:embed/>
                </p:oleObj>
              </mc:Choice>
              <mc:Fallback>
                <p:oleObj name="方程式" r:id="rId8" imgW="355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968" y="5744239"/>
                        <a:ext cx="85248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6520"/>
              </p:ext>
            </p:extLst>
          </p:nvPr>
        </p:nvGraphicFramePr>
        <p:xfrm>
          <a:off x="4525864" y="4306837"/>
          <a:ext cx="44418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2" name="方程式" r:id="rId10" imgW="1854000" imgH="393480" progId="Equation.3">
                  <p:embed/>
                </p:oleObj>
              </mc:Choice>
              <mc:Fallback>
                <p:oleObj name="方程式" r:id="rId10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864" y="4306837"/>
                        <a:ext cx="44418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8484"/>
              </p:ext>
            </p:extLst>
          </p:nvPr>
        </p:nvGraphicFramePr>
        <p:xfrm>
          <a:off x="4466851" y="5401493"/>
          <a:ext cx="39243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3" name="方程式" r:id="rId12" imgW="1638000" imgH="393480" progId="Equation.3">
                  <p:embed/>
                </p:oleObj>
              </mc:Choice>
              <mc:Fallback>
                <p:oleObj name="方程式" r:id="rId12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851" y="5401493"/>
                        <a:ext cx="39243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082985"/>
              </p:ext>
            </p:extLst>
          </p:nvPr>
        </p:nvGraphicFramePr>
        <p:xfrm>
          <a:off x="5098356" y="1942042"/>
          <a:ext cx="13081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4" name="方程式" r:id="rId14" imgW="545760" imgH="228600" progId="Equation.3">
                  <p:embed/>
                </p:oleObj>
              </mc:Choice>
              <mc:Fallback>
                <p:oleObj name="方程式" r:id="rId14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56" y="1942042"/>
                        <a:ext cx="13081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41051"/>
              </p:ext>
            </p:extLst>
          </p:nvPr>
        </p:nvGraphicFramePr>
        <p:xfrm>
          <a:off x="5160269" y="2895985"/>
          <a:ext cx="12461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5" name="方程式" r:id="rId16" imgW="520560" imgH="215640" progId="Equation.3">
                  <p:embed/>
                </p:oleObj>
              </mc:Choice>
              <mc:Fallback>
                <p:oleObj name="方程式" r:id="rId16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269" y="2895985"/>
                        <a:ext cx="12461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77690"/>
              </p:ext>
            </p:extLst>
          </p:nvPr>
        </p:nvGraphicFramePr>
        <p:xfrm>
          <a:off x="6746777" y="1674734"/>
          <a:ext cx="19764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6" name="方程式" r:id="rId18" imgW="825480" imgH="393480" progId="Equation.3">
                  <p:embed/>
                </p:oleObj>
              </mc:Choice>
              <mc:Fallback>
                <p:oleObj name="方程式" r:id="rId18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777" y="1674734"/>
                        <a:ext cx="19764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464369"/>
              </p:ext>
            </p:extLst>
          </p:nvPr>
        </p:nvGraphicFramePr>
        <p:xfrm>
          <a:off x="6838853" y="2657066"/>
          <a:ext cx="18843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7" name="方程式" r:id="rId20" imgW="787320" imgH="393480" progId="Equation.3">
                  <p:embed/>
                </p:oleObj>
              </mc:Choice>
              <mc:Fallback>
                <p:oleObj name="方程式" r:id="rId20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853" y="2657066"/>
                        <a:ext cx="18843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399010" y="3738023"/>
            <a:ext cx="267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Mesh Analysis</a:t>
            </a:r>
            <a:endParaRPr lang="zh-TW" altLang="en-US" sz="2800" b="1" i="1" u="sng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9912" y="5803126"/>
            <a:ext cx="125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L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227455" y="3786541"/>
            <a:ext cx="125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/>
              <a:t>C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78615"/>
              </p:ext>
            </p:extLst>
          </p:nvPr>
        </p:nvGraphicFramePr>
        <p:xfrm>
          <a:off x="5569557" y="3760737"/>
          <a:ext cx="9588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8" name="方程式" r:id="rId22" imgW="457200" imgH="228600" progId="Equation.3">
                  <p:embed/>
                </p:oleObj>
              </mc:Choice>
              <mc:Fallback>
                <p:oleObj name="方程式" r:id="rId22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557" y="3760737"/>
                        <a:ext cx="9588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04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Systematic Analysis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0" y="1613918"/>
            <a:ext cx="4653634" cy="2039607"/>
          </a:xfrm>
        </p:spPr>
      </p:pic>
      <p:sp>
        <p:nvSpPr>
          <p:cNvPr id="9" name="橢圓 8"/>
          <p:cNvSpPr/>
          <p:nvPr/>
        </p:nvSpPr>
        <p:spPr>
          <a:xfrm>
            <a:off x="1596582" y="1503166"/>
            <a:ext cx="2011680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828531"/>
              </p:ext>
            </p:extLst>
          </p:nvPr>
        </p:nvGraphicFramePr>
        <p:xfrm>
          <a:off x="2489062" y="1198930"/>
          <a:ext cx="2730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" name="方程式" r:id="rId4" imgW="114120" imgH="139680" progId="Equation.3">
                  <p:embed/>
                </p:oleObj>
              </mc:Choice>
              <mc:Fallback>
                <p:oleObj name="方程式" r:id="rId4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062" y="1198930"/>
                        <a:ext cx="2730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81258" y="3712621"/>
            <a:ext cx="267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Node Analysis</a:t>
            </a:r>
            <a:endParaRPr lang="zh-TW" altLang="en-US" sz="2800" b="1" i="1" u="sng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9011"/>
              </p:ext>
            </p:extLst>
          </p:nvPr>
        </p:nvGraphicFramePr>
        <p:xfrm>
          <a:off x="1477837" y="4455105"/>
          <a:ext cx="2130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9" name="方程式" r:id="rId6" imgW="888840" imgH="228600" progId="Equation.3">
                  <p:embed/>
                </p:oleObj>
              </mc:Choice>
              <mc:Fallback>
                <p:oleObj name="方程式" r:id="rId6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837" y="4455105"/>
                        <a:ext cx="21304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317913"/>
              </p:ext>
            </p:extLst>
          </p:nvPr>
        </p:nvGraphicFramePr>
        <p:xfrm>
          <a:off x="944343" y="5290924"/>
          <a:ext cx="31337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" name="方程式" r:id="rId8" imgW="1307880" imgH="393480" progId="Equation.3">
                  <p:embed/>
                </p:oleObj>
              </mc:Choice>
              <mc:Fallback>
                <p:oleObj name="方程式" r:id="rId8" imgW="130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43" y="5290924"/>
                        <a:ext cx="31337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060188"/>
              </p:ext>
            </p:extLst>
          </p:nvPr>
        </p:nvGraphicFramePr>
        <p:xfrm>
          <a:off x="4952404" y="4233649"/>
          <a:ext cx="30416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" name="方程式" r:id="rId10" imgW="1269720" imgH="393480" progId="Equation.3">
                  <p:embed/>
                </p:oleObj>
              </mc:Choice>
              <mc:Fallback>
                <p:oleObj name="方程式" r:id="rId10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404" y="4233649"/>
                        <a:ext cx="30416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589296"/>
              </p:ext>
            </p:extLst>
          </p:nvPr>
        </p:nvGraphicFramePr>
        <p:xfrm>
          <a:off x="4693684" y="5326476"/>
          <a:ext cx="36496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2" name="方程式" r:id="rId12" imgW="1523880" imgH="393480" progId="Equation.3">
                  <p:embed/>
                </p:oleObj>
              </mc:Choice>
              <mc:Fallback>
                <p:oleObj name="方程式" r:id="rId12" imgW="1523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684" y="5326476"/>
                        <a:ext cx="36496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301334"/>
              </p:ext>
            </p:extLst>
          </p:nvPr>
        </p:nvGraphicFramePr>
        <p:xfrm>
          <a:off x="5098356" y="1942042"/>
          <a:ext cx="13081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3" name="方程式" r:id="rId14" imgW="545760" imgH="228600" progId="Equation.3">
                  <p:embed/>
                </p:oleObj>
              </mc:Choice>
              <mc:Fallback>
                <p:oleObj name="方程式" r:id="rId14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56" y="1942042"/>
                        <a:ext cx="13081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733308"/>
              </p:ext>
            </p:extLst>
          </p:nvPr>
        </p:nvGraphicFramePr>
        <p:xfrm>
          <a:off x="5160269" y="2895985"/>
          <a:ext cx="12461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4" name="方程式" r:id="rId16" imgW="520560" imgH="215640" progId="Equation.3">
                  <p:embed/>
                </p:oleObj>
              </mc:Choice>
              <mc:Fallback>
                <p:oleObj name="方程式" r:id="rId16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269" y="2895985"/>
                        <a:ext cx="12461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34240"/>
              </p:ext>
            </p:extLst>
          </p:nvPr>
        </p:nvGraphicFramePr>
        <p:xfrm>
          <a:off x="6746777" y="1674734"/>
          <a:ext cx="19764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5" name="方程式" r:id="rId18" imgW="825480" imgH="393480" progId="Equation.3">
                  <p:embed/>
                </p:oleObj>
              </mc:Choice>
              <mc:Fallback>
                <p:oleObj name="方程式" r:id="rId18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777" y="1674734"/>
                        <a:ext cx="19764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468299"/>
              </p:ext>
            </p:extLst>
          </p:nvPr>
        </p:nvGraphicFramePr>
        <p:xfrm>
          <a:off x="6838853" y="2657066"/>
          <a:ext cx="18843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6" name="方程式" r:id="rId20" imgW="787320" imgH="393480" progId="Equation.3">
                  <p:embed/>
                </p:oleObj>
              </mc:Choice>
              <mc:Fallback>
                <p:oleObj name="方程式" r:id="rId20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853" y="2657066"/>
                        <a:ext cx="18843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6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Systematic Analysis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0" y="1613918"/>
            <a:ext cx="4653634" cy="2039607"/>
          </a:xfrm>
        </p:spPr>
      </p:pic>
      <p:sp>
        <p:nvSpPr>
          <p:cNvPr id="9" name="橢圓 8"/>
          <p:cNvSpPr/>
          <p:nvPr/>
        </p:nvSpPr>
        <p:spPr>
          <a:xfrm>
            <a:off x="1596582" y="1503166"/>
            <a:ext cx="2011680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/>
          </p:nvPr>
        </p:nvGraphicFramePr>
        <p:xfrm>
          <a:off x="2489062" y="1198930"/>
          <a:ext cx="2730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" name="方程式" r:id="rId4" imgW="114120" imgH="139680" progId="Equation.3">
                  <p:embed/>
                </p:oleObj>
              </mc:Choice>
              <mc:Fallback>
                <p:oleObj name="方程式" r:id="rId4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062" y="1198930"/>
                        <a:ext cx="2730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657600"/>
              </p:ext>
            </p:extLst>
          </p:nvPr>
        </p:nvGraphicFramePr>
        <p:xfrm>
          <a:off x="498230" y="4373679"/>
          <a:ext cx="36496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" name="方程式" r:id="rId6" imgW="1523880" imgH="393480" progId="Equation.3">
                  <p:embed/>
                </p:oleObj>
              </mc:Choice>
              <mc:Fallback>
                <p:oleObj name="方程式" r:id="rId6" imgW="1523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30" y="4373679"/>
                        <a:ext cx="36496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945919" y="5729615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C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82590"/>
              </p:ext>
            </p:extLst>
          </p:nvPr>
        </p:nvGraphicFramePr>
        <p:xfrm>
          <a:off x="4421188" y="4364038"/>
          <a:ext cx="43180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" name="方程式" r:id="rId8" imgW="1803240" imgH="393480" progId="Equation.3">
                  <p:embed/>
                </p:oleObj>
              </mc:Choice>
              <mc:Fallback>
                <p:oleObj name="方程式" r:id="rId8" imgW="1803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364038"/>
                        <a:ext cx="43180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53580"/>
              </p:ext>
            </p:extLst>
          </p:nvPr>
        </p:nvGraphicFramePr>
        <p:xfrm>
          <a:off x="4648200" y="5380038"/>
          <a:ext cx="38639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2" name="方程式" r:id="rId10" imgW="1612800" imgH="393480" progId="Equation.3">
                  <p:embed/>
                </p:oleObj>
              </mc:Choice>
              <mc:Fallback>
                <p:oleObj name="方程式" r:id="rId10" imgW="1612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80038"/>
                        <a:ext cx="38639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381258" y="3712621"/>
            <a:ext cx="267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Node Analysis</a:t>
            </a:r>
            <a:endParaRPr lang="zh-TW" altLang="en-US" sz="2800" b="1" i="1" u="sng" dirty="0"/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Systematic Analysis</a:t>
            </a:r>
            <a:endParaRPr lang="zh-TW" altLang="en-US" dirty="0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50814"/>
              </p:ext>
            </p:extLst>
          </p:nvPr>
        </p:nvGraphicFramePr>
        <p:xfrm>
          <a:off x="5098356" y="1942042"/>
          <a:ext cx="13081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3" name="方程式" r:id="rId12" imgW="545760" imgH="228600" progId="Equation.3">
                  <p:embed/>
                </p:oleObj>
              </mc:Choice>
              <mc:Fallback>
                <p:oleObj name="方程式" r:id="rId12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56" y="1942042"/>
                        <a:ext cx="13081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14402"/>
              </p:ext>
            </p:extLst>
          </p:nvPr>
        </p:nvGraphicFramePr>
        <p:xfrm>
          <a:off x="5160269" y="2895985"/>
          <a:ext cx="12461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" name="方程式" r:id="rId14" imgW="520560" imgH="215640" progId="Equation.3">
                  <p:embed/>
                </p:oleObj>
              </mc:Choice>
              <mc:Fallback>
                <p:oleObj name="方程式" r:id="rId14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269" y="2895985"/>
                        <a:ext cx="12461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163816"/>
              </p:ext>
            </p:extLst>
          </p:nvPr>
        </p:nvGraphicFramePr>
        <p:xfrm>
          <a:off x="6746777" y="1674734"/>
          <a:ext cx="19764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" name="方程式" r:id="rId16" imgW="825480" imgH="393480" progId="Equation.3">
                  <p:embed/>
                </p:oleObj>
              </mc:Choice>
              <mc:Fallback>
                <p:oleObj name="方程式" r:id="rId16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777" y="1674734"/>
                        <a:ext cx="19764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2521"/>
              </p:ext>
            </p:extLst>
          </p:nvPr>
        </p:nvGraphicFramePr>
        <p:xfrm>
          <a:off x="6838853" y="2657066"/>
          <a:ext cx="18843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6" name="方程式" r:id="rId18" imgW="787320" imgH="393480" progId="Equation.3">
                  <p:embed/>
                </p:oleObj>
              </mc:Choice>
              <mc:Fallback>
                <p:oleObj name="方程式" r:id="rId18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853" y="2657066"/>
                        <a:ext cx="18843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2231120" y="5712990"/>
            <a:ext cx="82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C</a:t>
            </a:r>
            <a:r>
              <a:rPr lang="en-US" altLang="zh-TW" sz="2800" dirty="0" smtClean="0"/>
              <a:t>=v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435378" y="3746999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L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81501"/>
              </p:ext>
            </p:extLst>
          </p:nvPr>
        </p:nvGraphicFramePr>
        <p:xfrm>
          <a:off x="5734598" y="3746999"/>
          <a:ext cx="109537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7" name="方程式" r:id="rId20" imgW="457200" imgH="215640" progId="Equation.3">
                  <p:embed/>
                </p:oleObj>
              </mc:Choice>
              <mc:Fallback>
                <p:oleObj name="方程式" r:id="rId20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598" y="3746999"/>
                        <a:ext cx="1095375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68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9.6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65" y="365126"/>
            <a:ext cx="5124771" cy="2282003"/>
          </a:xfrm>
        </p:spPr>
      </p:pic>
      <p:sp>
        <p:nvSpPr>
          <p:cNvPr id="5" name="文字方塊 4"/>
          <p:cNvSpPr txBox="1"/>
          <p:nvPr/>
        </p:nvSpPr>
        <p:spPr>
          <a:xfrm>
            <a:off x="1572937" y="1690689"/>
            <a:ext cx="1377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i</a:t>
            </a:r>
            <a:r>
              <a:rPr lang="en-US" altLang="zh-TW" sz="2800" baseline="-25000" dirty="0"/>
              <a:t>2</a:t>
            </a:r>
            <a:endParaRPr lang="zh-TW" altLang="en-US" sz="2800" baseline="-25000" dirty="0"/>
          </a:p>
        </p:txBody>
      </p:sp>
      <p:sp>
        <p:nvSpPr>
          <p:cNvPr id="6" name="橢圓 5"/>
          <p:cNvSpPr/>
          <p:nvPr/>
        </p:nvSpPr>
        <p:spPr>
          <a:xfrm>
            <a:off x="5187678" y="605389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062343" y="597860"/>
            <a:ext cx="481602" cy="3995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155544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1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30209" y="74640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2</a:t>
            </a:r>
            <a:endParaRPr lang="zh-TW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28650" y="2482577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sz="2800" dirty="0" smtClean="0">
                <a:solidFill>
                  <a:srgbClr val="FF0000"/>
                </a:solidFill>
              </a:rPr>
              <a:t>: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0942" y="4374216"/>
            <a:ext cx="545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v</a:t>
            </a:r>
            <a:r>
              <a:rPr lang="en-US" altLang="zh-TW" sz="2800" baseline="-25000" dirty="0">
                <a:solidFill>
                  <a:srgbClr val="FF0000"/>
                </a:solidFill>
              </a:rPr>
              <a:t>2</a:t>
            </a:r>
            <a:r>
              <a:rPr lang="en-US" altLang="zh-TW" sz="2800" dirty="0" smtClean="0">
                <a:solidFill>
                  <a:srgbClr val="FF0000"/>
                </a:solidFill>
              </a:rPr>
              <a:t>: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61348"/>
              </p:ext>
            </p:extLst>
          </p:nvPr>
        </p:nvGraphicFramePr>
        <p:xfrm>
          <a:off x="1252914" y="2470255"/>
          <a:ext cx="13382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6" name="方程式" r:id="rId4" imgW="558720" imgH="228600" progId="Equation.3">
                  <p:embed/>
                </p:oleObj>
              </mc:Choice>
              <mc:Fallback>
                <p:oleObj name="方程式" r:id="rId4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914" y="2470255"/>
                        <a:ext cx="13382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454177"/>
              </p:ext>
            </p:extLst>
          </p:nvPr>
        </p:nvGraphicFramePr>
        <p:xfrm>
          <a:off x="1190917" y="4374216"/>
          <a:ext cx="13382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7" name="方程式" r:id="rId6" imgW="558720" imgH="228600" progId="Equation.3">
                  <p:embed/>
                </p:oleObj>
              </mc:Choice>
              <mc:Fallback>
                <p:oleObj name="方程式" r:id="rId6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917" y="4374216"/>
                        <a:ext cx="13382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185860"/>
              </p:ext>
            </p:extLst>
          </p:nvPr>
        </p:nvGraphicFramePr>
        <p:xfrm>
          <a:off x="1207542" y="3027850"/>
          <a:ext cx="316388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8" name="方程式" r:id="rId8" imgW="1320480" imgH="431640" progId="Equation.3">
                  <p:embed/>
                </p:oleObj>
              </mc:Choice>
              <mc:Fallback>
                <p:oleObj name="方程式" r:id="rId8" imgW="1320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542" y="3027850"/>
                        <a:ext cx="316388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97652"/>
              </p:ext>
            </p:extLst>
          </p:nvPr>
        </p:nvGraphicFramePr>
        <p:xfrm>
          <a:off x="4669130" y="3005797"/>
          <a:ext cx="331628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9" name="方程式" r:id="rId10" imgW="1384200" imgH="431640" progId="Equation.3">
                  <p:embed/>
                </p:oleObj>
              </mc:Choice>
              <mc:Fallback>
                <p:oleObj name="方程式" r:id="rId10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130" y="3005797"/>
                        <a:ext cx="3316287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168354"/>
              </p:ext>
            </p:extLst>
          </p:nvPr>
        </p:nvGraphicFramePr>
        <p:xfrm>
          <a:off x="1126811" y="5109093"/>
          <a:ext cx="346551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0" name="方程式" r:id="rId12" imgW="1447560" imgH="431640" progId="Equation.3">
                  <p:embed/>
                </p:oleObj>
              </mc:Choice>
              <mc:Fallback>
                <p:oleObj name="方程式" r:id="rId12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811" y="5109093"/>
                        <a:ext cx="3465512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97421"/>
              </p:ext>
            </p:extLst>
          </p:nvPr>
        </p:nvGraphicFramePr>
        <p:xfrm>
          <a:off x="4945681" y="5109093"/>
          <a:ext cx="31623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" name="方程式" r:id="rId14" imgW="1320480" imgH="431640" progId="Equation.3">
                  <p:embed/>
                </p:oleObj>
              </mc:Choice>
              <mc:Fallback>
                <p:oleObj name="方程式" r:id="rId14" imgW="1320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681" y="5109093"/>
                        <a:ext cx="31623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257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1739</TotalTime>
  <Words>670</Words>
  <Application>Microsoft Office PowerPoint</Application>
  <PresentationFormat>如螢幕大小 (4:3)</PresentationFormat>
  <Paragraphs>181</Paragraphs>
  <Slides>48</Slides>
  <Notes>15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56" baseType="lpstr">
      <vt:lpstr>Linux Libertine</vt:lpstr>
      <vt:lpstr>新細明體</vt:lpstr>
      <vt:lpstr>Arial</vt:lpstr>
      <vt:lpstr>Calibri</vt:lpstr>
      <vt:lpstr>Calibri Light</vt:lpstr>
      <vt:lpstr>Office 佈景主題</vt:lpstr>
      <vt:lpstr>方程式</vt:lpstr>
      <vt:lpstr>Microsoft 方程式編輯器 3.0</vt:lpstr>
      <vt:lpstr>Lecture 13 Second-order Circuits (1)</vt:lpstr>
      <vt:lpstr>Second-order Circuits</vt:lpstr>
      <vt:lpstr>Second-order Circuits</vt:lpstr>
      <vt:lpstr>Solving by differential equation Step 1: List Differential Equation </vt:lpstr>
      <vt:lpstr>Systematic Analysis</vt:lpstr>
      <vt:lpstr>Systematic Analysis</vt:lpstr>
      <vt:lpstr>Systematic Analysis</vt:lpstr>
      <vt:lpstr>Systematic Analysis</vt:lpstr>
      <vt:lpstr>Example 9.6</vt:lpstr>
      <vt:lpstr>Example 9.6</vt:lpstr>
      <vt:lpstr>Example 9.6</vt:lpstr>
      <vt:lpstr>Example 9.6</vt:lpstr>
      <vt:lpstr>Example 9.7</vt:lpstr>
      <vt:lpstr>Summary  – List Differential Equations</vt:lpstr>
      <vt:lpstr>Solving by differential equation Step 2: Find Natural Response </vt:lpstr>
      <vt:lpstr>Natural Response</vt:lpstr>
      <vt:lpstr>Natural Response</vt:lpstr>
      <vt:lpstr>Natural Response</vt:lpstr>
      <vt:lpstr>Natural Response</vt:lpstr>
      <vt:lpstr>Solving by differential equation Step 2: Find Natural Response </vt:lpstr>
      <vt:lpstr>Overdamped Response</vt:lpstr>
      <vt:lpstr>Overdamped Response</vt:lpstr>
      <vt:lpstr>Solving by differential equation Step 2: Find Natural Response </vt:lpstr>
      <vt:lpstr>Underdamped</vt:lpstr>
      <vt:lpstr>Underdamped</vt:lpstr>
      <vt:lpstr>Underdamped</vt:lpstr>
      <vt:lpstr>Underdamped</vt:lpstr>
      <vt:lpstr>Underdamped</vt:lpstr>
      <vt:lpstr>Underdamped</vt:lpstr>
      <vt:lpstr>Solving by differential equation Step 2: Find Natural Response </vt:lpstr>
      <vt:lpstr>Undamped</vt:lpstr>
      <vt:lpstr>Solving by differential equation Step 2: Find Natural Response </vt:lpstr>
      <vt:lpstr>Critical Damped</vt:lpstr>
      <vt:lpstr>Critical Damped (Problem 9.44)</vt:lpstr>
      <vt:lpstr>Solving by differential equation Step 2: Find Natural Response </vt:lpstr>
      <vt:lpstr>Summary</vt:lpstr>
      <vt:lpstr>PowerPoint 簡報</vt:lpstr>
      <vt:lpstr>Homework</vt:lpstr>
      <vt:lpstr>Thank You!</vt:lpstr>
      <vt:lpstr>Answer</vt:lpstr>
      <vt:lpstr>Appendix: Example 9.7</vt:lpstr>
      <vt:lpstr>Example 9.7</vt:lpstr>
      <vt:lpstr>Example 9.7</vt:lpstr>
      <vt:lpstr>Example 9.7</vt:lpstr>
      <vt:lpstr>Appendix: Figures from  Other Textbooks</vt:lpstr>
      <vt:lpstr>PowerPoint 簡報</vt:lpstr>
      <vt:lpstr>Undamped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Second-order Circuits (1)</dc:title>
  <dc:creator>Lee Hung-yi</dc:creator>
  <cp:lastModifiedBy>Lee Hung-yi</cp:lastModifiedBy>
  <cp:revision>108</cp:revision>
  <dcterms:created xsi:type="dcterms:W3CDTF">2014-10-09T03:20:12Z</dcterms:created>
  <dcterms:modified xsi:type="dcterms:W3CDTF">2014-11-02T07:41:50Z</dcterms:modified>
</cp:coreProperties>
</file>